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300" r:id="rId7"/>
    <p:sldId id="299" r:id="rId8"/>
    <p:sldId id="277" r:id="rId9"/>
    <p:sldId id="278" r:id="rId10"/>
    <p:sldId id="259" r:id="rId11"/>
    <p:sldId id="258" r:id="rId12"/>
    <p:sldId id="292" r:id="rId13"/>
    <p:sldId id="282" r:id="rId14"/>
    <p:sldId id="260" r:id="rId15"/>
    <p:sldId id="261" r:id="rId16"/>
    <p:sldId id="262" r:id="rId17"/>
    <p:sldId id="293" r:id="rId18"/>
    <p:sldId id="286" r:id="rId19"/>
    <p:sldId id="263" r:id="rId20"/>
    <p:sldId id="264" r:id="rId21"/>
    <p:sldId id="265" r:id="rId22"/>
    <p:sldId id="266" r:id="rId23"/>
    <p:sldId id="298" r:id="rId24"/>
    <p:sldId id="295" r:id="rId25"/>
    <p:sldId id="296" r:id="rId26"/>
    <p:sldId id="276" r:id="rId27"/>
    <p:sldId id="267" r:id="rId28"/>
    <p:sldId id="279" r:id="rId29"/>
    <p:sldId id="283" r:id="rId30"/>
    <p:sldId id="284" r:id="rId31"/>
    <p:sldId id="268" r:id="rId32"/>
    <p:sldId id="271" r:id="rId33"/>
    <p:sldId id="285" r:id="rId34"/>
    <p:sldId id="269" r:id="rId35"/>
    <p:sldId id="280" r:id="rId36"/>
    <p:sldId id="287" r:id="rId37"/>
    <p:sldId id="301" r:id="rId38"/>
    <p:sldId id="272" r:id="rId39"/>
    <p:sldId id="273" r:id="rId40"/>
    <p:sldId id="288" r:id="rId41"/>
    <p:sldId id="290" r:id="rId42"/>
    <p:sldId id="291" r:id="rId43"/>
    <p:sldId id="281" r:id="rId44"/>
    <p:sldId id="2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111" d="100"/>
          <a:sy n="111" d="100"/>
        </p:scale>
        <p:origin x="2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369B-33B1-426C-AE3A-1EA333363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AE69DD-D69E-426D-916E-580A5B010C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7FE929-E48F-4015-B405-26FD2F7085FD}"/>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01FE3325-CA21-41E5-BD86-09A5D4C76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9D0F74-C15B-447B-AE0C-189232AE9663}"/>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421380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0564-8683-446C-9904-0680DCBC4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A2D39-1D07-46AD-9630-B0BAB6A00A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0AF8F-3408-412D-A175-F66E3D2C2208}"/>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FCF6E421-B851-4D22-A059-68A12E99D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6615C-88CD-4275-BC30-86AFE6A6A66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65808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17A46B-4955-44EA-8716-C6B6A628B2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0FC2E-E9BC-49F6-A01F-99403E2F48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10A45-B8D2-4B97-9BDE-942ABFB92680}"/>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FAB35481-4682-4DAD-972E-012DF4A2C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75FB8-E7E4-4CF4-9BB5-9B71AF6E3EA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54111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3121-9B2A-4EB9-9238-C4EFE6A256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67877-7CA3-469D-8D52-7622723787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A66B5-62ED-4AAD-8B2D-76BD1086E742}"/>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69242EB3-6F95-40F2-BFCE-9B56BF56A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D3605-520B-432A-86CD-5D2062C32767}"/>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06302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F393-C4F9-4531-A7B0-BDC8D952AD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3E3ED4-9E33-44E6-BE41-3A2C8487D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D62173-73D1-440D-8C86-E1974CE33922}"/>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42EB9F59-1641-4258-AAF0-A51CF2BCF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D90C6-472C-4079-B54F-8E394EC6572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90480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9EB3-BF6B-447C-9F89-664FDF496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1D0EC2-CCE4-4DC8-A612-96ADCF7C1C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383E73-2D7E-43F1-B32F-DFF36DFD02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D83654-2C1A-4E73-82E7-B099158E244A}"/>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6" name="Footer Placeholder 5">
            <a:extLst>
              <a:ext uri="{FF2B5EF4-FFF2-40B4-BE49-F238E27FC236}">
                <a16:creationId xmlns:a16="http://schemas.microsoft.com/office/drawing/2014/main" id="{FF4109BB-77EC-447A-96C1-D2EF00310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ECCB2-D2D2-45E9-B824-59892C28993D}"/>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61503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B362-184C-4173-9B72-D7C899D9B9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E3BA87-47A6-4D49-A873-3AA6CAAF7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ACB896-A68C-485A-AAB5-CCB8980922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4F02B-EE15-4B55-8F5E-18C893058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5842A0-8507-41AA-8B1F-EB3ED7581C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4A0440-AA0A-4794-BB95-E5AD554C1013}"/>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8" name="Footer Placeholder 7">
            <a:extLst>
              <a:ext uri="{FF2B5EF4-FFF2-40B4-BE49-F238E27FC236}">
                <a16:creationId xmlns:a16="http://schemas.microsoft.com/office/drawing/2014/main" id="{F7DA6069-9D05-418E-ABCA-499775EF17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5EBB8-AB3B-4F86-B4D1-584E9BCB21DC}"/>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6509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2C3C-B37C-40AB-B3E8-185611C04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E17924-338D-436C-8249-F2F00477B8D2}"/>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4" name="Footer Placeholder 3">
            <a:extLst>
              <a:ext uri="{FF2B5EF4-FFF2-40B4-BE49-F238E27FC236}">
                <a16:creationId xmlns:a16="http://schemas.microsoft.com/office/drawing/2014/main" id="{03AFE6ED-0545-48A9-A0B1-762C9FF9B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B7D07-0A07-4DF0-A0AA-B67CFB998829}"/>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25937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56494-2A0B-4D05-8FB4-263B67B104C3}"/>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3" name="Footer Placeholder 2">
            <a:extLst>
              <a:ext uri="{FF2B5EF4-FFF2-40B4-BE49-F238E27FC236}">
                <a16:creationId xmlns:a16="http://schemas.microsoft.com/office/drawing/2014/main" id="{B35472AF-EE13-438C-9C0A-FF2720CC7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73508-DD18-45DB-A6F4-A28DE65B1801}"/>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347335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809F-0C4D-4B93-B97F-A564D1B38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4F505A-2E99-480B-9210-BD237C53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F1A750-6DEF-460B-8EFC-4D87F40A1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6FDF7A-5763-4587-9EA4-C7949C6B830B}"/>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6" name="Footer Placeholder 5">
            <a:extLst>
              <a:ext uri="{FF2B5EF4-FFF2-40B4-BE49-F238E27FC236}">
                <a16:creationId xmlns:a16="http://schemas.microsoft.com/office/drawing/2014/main" id="{872187F6-69D2-49A4-B152-708B1EB81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80A51-BE57-40BF-B573-04D69D5EBE8B}"/>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124545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66EC-D51B-4EE7-BCCA-3C53F4065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2637A-8CFE-404F-B14D-6E3849F1F7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5D9634-50F4-4863-A26E-75480FE0C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38C536-C3AB-44E1-B849-1F81BFD2795B}"/>
              </a:ext>
            </a:extLst>
          </p:cNvPr>
          <p:cNvSpPr>
            <a:spLocks noGrp="1"/>
          </p:cNvSpPr>
          <p:nvPr>
            <p:ph type="dt" sz="half" idx="10"/>
          </p:nvPr>
        </p:nvSpPr>
        <p:spPr/>
        <p:txBody>
          <a:bodyPr/>
          <a:lstStyle/>
          <a:p>
            <a:fld id="{B73D19CA-4024-4E4B-9AD9-706E616621D1}" type="datetimeFigureOut">
              <a:rPr lang="en-US" smtClean="0"/>
              <a:t>2/7/2025</a:t>
            </a:fld>
            <a:endParaRPr lang="en-US"/>
          </a:p>
        </p:txBody>
      </p:sp>
      <p:sp>
        <p:nvSpPr>
          <p:cNvPr id="6" name="Footer Placeholder 5">
            <a:extLst>
              <a:ext uri="{FF2B5EF4-FFF2-40B4-BE49-F238E27FC236}">
                <a16:creationId xmlns:a16="http://schemas.microsoft.com/office/drawing/2014/main" id="{73176392-08CA-4A0F-BAAD-0429D435D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5AEB3-5FA5-4D5F-86A2-8EEE7B957B7F}"/>
              </a:ext>
            </a:extLst>
          </p:cNvPr>
          <p:cNvSpPr>
            <a:spLocks noGrp="1"/>
          </p:cNvSpPr>
          <p:nvPr>
            <p:ph type="sldNum" sz="quarter" idx="12"/>
          </p:nvPr>
        </p:nvSpPr>
        <p:spPr/>
        <p:txBody>
          <a:bodyPr/>
          <a:lstStyle/>
          <a:p>
            <a:fld id="{0BE26EDE-869F-4A77-A3A6-34CC2CCA600D}" type="slidenum">
              <a:rPr lang="en-US" smtClean="0"/>
              <a:t>‹#›</a:t>
            </a:fld>
            <a:endParaRPr lang="en-US"/>
          </a:p>
        </p:txBody>
      </p:sp>
    </p:spTree>
    <p:extLst>
      <p:ext uri="{BB962C8B-B14F-4D97-AF65-F5344CB8AC3E}">
        <p14:creationId xmlns:p14="http://schemas.microsoft.com/office/powerpoint/2010/main" val="234134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30B79-EDB6-41A1-A14D-AA7F1D22B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7957E4-09B6-429C-811C-2BB4743D0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895BF-3403-47EC-9D24-B7F91E778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D19CA-4024-4E4B-9AD9-706E616621D1}" type="datetimeFigureOut">
              <a:rPr lang="en-US" smtClean="0"/>
              <a:t>2/7/2025</a:t>
            </a:fld>
            <a:endParaRPr lang="en-US"/>
          </a:p>
        </p:txBody>
      </p:sp>
      <p:sp>
        <p:nvSpPr>
          <p:cNvPr id="5" name="Footer Placeholder 4">
            <a:extLst>
              <a:ext uri="{FF2B5EF4-FFF2-40B4-BE49-F238E27FC236}">
                <a16:creationId xmlns:a16="http://schemas.microsoft.com/office/drawing/2014/main" id="{C1B40B12-723F-4353-BD2E-821678CDB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6CAA6-A743-4387-86EE-C717AE5E4C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E26EDE-869F-4A77-A3A6-34CC2CCA600D}" type="slidenum">
              <a:rPr lang="en-US" smtClean="0"/>
              <a:t>‹#›</a:t>
            </a:fld>
            <a:endParaRPr lang="en-US"/>
          </a:p>
        </p:txBody>
      </p:sp>
    </p:spTree>
    <p:extLst>
      <p:ext uri="{BB962C8B-B14F-4D97-AF65-F5344CB8AC3E}">
        <p14:creationId xmlns:p14="http://schemas.microsoft.com/office/powerpoint/2010/main" val="3285801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GEFs9E3WPU"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jobscan.co/blog/reach-out-how-to-connect-on-linkedin/"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www.ozemtech.net/market-segmentation.html" TargetMode="External"/><Relationship Id="rId7" Type="http://schemas.openxmlformats.org/officeDocument/2006/relationships/hyperlink" Target="https://www.tatvic.com/blog/detecting-real-time-anomalies-using-r-google-analytics-360-data/" TargetMode="Externa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s://www.youtube.com/watch?v=fv2EyBILIZM" TargetMode="Externa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FD4DeN81ODY" TargetMode="External"/><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KyleTerrito/Unsupervised-Learning.g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nalyticslearn.com/what-are-the-types-of-machine-learnin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DC2A-D1FD-4924-82C4-3563D3926A4F}"/>
              </a:ext>
            </a:extLst>
          </p:cNvPr>
          <p:cNvSpPr>
            <a:spLocks noGrp="1"/>
          </p:cNvSpPr>
          <p:nvPr>
            <p:ph type="ctrTitle"/>
          </p:nvPr>
        </p:nvSpPr>
        <p:spPr>
          <a:xfrm>
            <a:off x="1524000" y="2074142"/>
            <a:ext cx="9144000" cy="2387600"/>
          </a:xfrm>
        </p:spPr>
        <p:txBody>
          <a:bodyPr>
            <a:normAutofit fontScale="90000"/>
          </a:bodyPr>
          <a:lstStyle/>
          <a:p>
            <a:r>
              <a:rPr lang="en-US" dirty="0"/>
              <a:t>Introduction to Unsupervised Learning</a:t>
            </a:r>
            <a:br>
              <a:rPr lang="en-US" dirty="0"/>
            </a:br>
            <a:br>
              <a:rPr lang="en-US" dirty="0"/>
            </a:br>
            <a:r>
              <a:rPr lang="en-US" sz="4000" i="1" dirty="0"/>
              <a:t>Understanding Patterns and Structures in Data</a:t>
            </a:r>
            <a:endParaRPr lang="en-US" i="1" dirty="0"/>
          </a:p>
        </p:txBody>
      </p:sp>
      <p:sp>
        <p:nvSpPr>
          <p:cNvPr id="3" name="Subtitle 2">
            <a:extLst>
              <a:ext uri="{FF2B5EF4-FFF2-40B4-BE49-F238E27FC236}">
                <a16:creationId xmlns:a16="http://schemas.microsoft.com/office/drawing/2014/main" id="{4087D462-87B0-4A55-AB30-151F3AFBC07A}"/>
              </a:ext>
            </a:extLst>
          </p:cNvPr>
          <p:cNvSpPr>
            <a:spLocks noGrp="1"/>
          </p:cNvSpPr>
          <p:nvPr>
            <p:ph type="subTitle" idx="1"/>
          </p:nvPr>
        </p:nvSpPr>
        <p:spPr>
          <a:xfrm>
            <a:off x="1524000" y="5275563"/>
            <a:ext cx="9144000" cy="944082"/>
          </a:xfrm>
        </p:spPr>
        <p:txBody>
          <a:bodyPr/>
          <a:lstStyle/>
          <a:p>
            <a:r>
              <a:rPr lang="en-US" b="1" dirty="0"/>
              <a:t>Kyle Territo</a:t>
            </a:r>
          </a:p>
          <a:p>
            <a:r>
              <a:rPr lang="en-US" dirty="0"/>
              <a:t>CHE 4230</a:t>
            </a:r>
          </a:p>
        </p:txBody>
      </p:sp>
      <p:sp>
        <p:nvSpPr>
          <p:cNvPr id="5" name="Oval 4">
            <a:extLst>
              <a:ext uri="{FF2B5EF4-FFF2-40B4-BE49-F238E27FC236}">
                <a16:creationId xmlns:a16="http://schemas.microsoft.com/office/drawing/2014/main" id="{9AABFA57-2653-4CFD-AEDC-E7E64C36613F}"/>
              </a:ext>
            </a:extLst>
          </p:cNvPr>
          <p:cNvSpPr/>
          <p:nvPr/>
        </p:nvSpPr>
        <p:spPr>
          <a:xfrm>
            <a:off x="7551785" y="4961106"/>
            <a:ext cx="1485211" cy="151070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23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pic>
        <p:nvPicPr>
          <p:cNvPr id="5" name="Picture 4">
            <a:extLst>
              <a:ext uri="{FF2B5EF4-FFF2-40B4-BE49-F238E27FC236}">
                <a16:creationId xmlns:a16="http://schemas.microsoft.com/office/drawing/2014/main" id="{0F3B56AD-7B75-4B4D-A959-220F9C5B4B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02613" y="541659"/>
            <a:ext cx="4970834" cy="2796094"/>
          </a:xfrm>
          <a:prstGeom prst="rect">
            <a:avLst/>
          </a:prstGeom>
        </p:spPr>
      </p:pic>
      <p:pic>
        <p:nvPicPr>
          <p:cNvPr id="6" name="Picture 5">
            <a:extLst>
              <a:ext uri="{FF2B5EF4-FFF2-40B4-BE49-F238E27FC236}">
                <a16:creationId xmlns:a16="http://schemas.microsoft.com/office/drawing/2014/main" id="{4E40614B-BA7A-44F2-B971-F1053380AC37}"/>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3693"/>
          <a:stretch/>
        </p:blipFill>
        <p:spPr>
          <a:xfrm>
            <a:off x="308831" y="2188723"/>
            <a:ext cx="2940137" cy="4049308"/>
          </a:xfrm>
          <a:prstGeom prst="rect">
            <a:avLst/>
          </a:prstGeom>
        </p:spPr>
      </p:pic>
      <p:pic>
        <p:nvPicPr>
          <p:cNvPr id="7" name="Picture 6">
            <a:extLst>
              <a:ext uri="{FF2B5EF4-FFF2-40B4-BE49-F238E27FC236}">
                <a16:creationId xmlns:a16="http://schemas.microsoft.com/office/drawing/2014/main" id="{9BC8B8A6-D0D4-4F76-94EC-6D0D1904AAD0}"/>
              </a:ext>
            </a:extLst>
          </p:cNvPr>
          <p:cNvPicPr>
            <a:picLocks noChangeAspect="1"/>
          </p:cNvPicPr>
          <p:nvPr/>
        </p:nvPicPr>
        <p:blipFill>
          <a:blip r:embed="rId6"/>
          <a:stretch>
            <a:fillRect/>
          </a:stretch>
        </p:blipFill>
        <p:spPr>
          <a:xfrm>
            <a:off x="3982706" y="3835029"/>
            <a:ext cx="6677957" cy="2657846"/>
          </a:xfrm>
          <a:prstGeom prst="rect">
            <a:avLst/>
          </a:prstGeom>
        </p:spPr>
      </p:pic>
    </p:spTree>
    <p:extLst>
      <p:ext uri="{BB962C8B-B14F-4D97-AF65-F5344CB8AC3E}">
        <p14:creationId xmlns:p14="http://schemas.microsoft.com/office/powerpoint/2010/main" val="218778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33B-AED2-4975-A656-61592C2DB331}"/>
              </a:ext>
            </a:extLst>
          </p:cNvPr>
          <p:cNvSpPr>
            <a:spLocks noGrp="1"/>
          </p:cNvSpPr>
          <p:nvPr>
            <p:ph type="title"/>
          </p:nvPr>
        </p:nvSpPr>
        <p:spPr/>
        <p:txBody>
          <a:bodyPr/>
          <a:lstStyle/>
          <a:p>
            <a:r>
              <a:rPr lang="en-US" dirty="0"/>
              <a:t>Key Applications</a:t>
            </a:r>
          </a:p>
        </p:txBody>
      </p:sp>
      <p:sp>
        <p:nvSpPr>
          <p:cNvPr id="3" name="Content Placeholder 2">
            <a:extLst>
              <a:ext uri="{FF2B5EF4-FFF2-40B4-BE49-F238E27FC236}">
                <a16:creationId xmlns:a16="http://schemas.microsoft.com/office/drawing/2014/main" id="{3FF9269F-5ADA-4EE1-9194-DA91AA732BAD}"/>
              </a:ext>
            </a:extLst>
          </p:cNvPr>
          <p:cNvSpPr>
            <a:spLocks noGrp="1"/>
          </p:cNvSpPr>
          <p:nvPr>
            <p:ph idx="1"/>
          </p:nvPr>
        </p:nvSpPr>
        <p:spPr>
          <a:xfrm>
            <a:off x="553528" y="1584085"/>
            <a:ext cx="10515600" cy="4351338"/>
          </a:xfrm>
        </p:spPr>
        <p:txBody>
          <a:bodyPr/>
          <a:lstStyle/>
          <a:p>
            <a:r>
              <a:rPr lang="en-US" dirty="0"/>
              <a:t>Market segmentation</a:t>
            </a:r>
          </a:p>
          <a:p>
            <a:r>
              <a:rPr lang="en-US" dirty="0"/>
              <a:t>Image/ video compression</a:t>
            </a:r>
          </a:p>
          <a:p>
            <a:r>
              <a:rPr lang="en-US" dirty="0"/>
              <a:t>Anomaly detection</a:t>
            </a:r>
          </a:p>
          <a:p>
            <a:r>
              <a:rPr lang="en-US" dirty="0"/>
              <a:t>Customer recommendation systems</a:t>
            </a:r>
          </a:p>
          <a:p>
            <a:r>
              <a:rPr lang="en-US" dirty="0"/>
              <a:t>Speech and audio analysis</a:t>
            </a:r>
          </a:p>
        </p:txBody>
      </p:sp>
      <p:pic>
        <p:nvPicPr>
          <p:cNvPr id="7" name="Picture 6">
            <a:extLst>
              <a:ext uri="{FF2B5EF4-FFF2-40B4-BE49-F238E27FC236}">
                <a16:creationId xmlns:a16="http://schemas.microsoft.com/office/drawing/2014/main" id="{FE1B4EF2-FC17-43CC-8AD3-D20F4257FF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3269" y="193923"/>
            <a:ext cx="4190531" cy="2993529"/>
          </a:xfrm>
          <a:prstGeom prst="rect">
            <a:avLst/>
          </a:prstGeom>
        </p:spPr>
      </p:pic>
      <p:pic>
        <p:nvPicPr>
          <p:cNvPr id="9" name="Picture 8">
            <a:extLst>
              <a:ext uri="{FF2B5EF4-FFF2-40B4-BE49-F238E27FC236}">
                <a16:creationId xmlns:a16="http://schemas.microsoft.com/office/drawing/2014/main" id="{8F45484D-3D16-4C5A-8B02-D38AAB6EA8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48459" y="4406412"/>
            <a:ext cx="4202349" cy="2363821"/>
          </a:xfrm>
          <a:prstGeom prst="rect">
            <a:avLst/>
          </a:prstGeom>
        </p:spPr>
      </p:pic>
      <p:pic>
        <p:nvPicPr>
          <p:cNvPr id="13" name="Picture 12">
            <a:extLst>
              <a:ext uri="{FF2B5EF4-FFF2-40B4-BE49-F238E27FC236}">
                <a16:creationId xmlns:a16="http://schemas.microsoft.com/office/drawing/2014/main" id="{E7756EFE-EAA6-45CE-8DB2-FB5097F261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115300" y="3650843"/>
            <a:ext cx="3969696" cy="2646464"/>
          </a:xfrm>
          <a:prstGeom prst="rect">
            <a:avLst/>
          </a:prstGeom>
        </p:spPr>
      </p:pic>
    </p:spTree>
    <p:extLst>
      <p:ext uri="{BB962C8B-B14F-4D97-AF65-F5344CB8AC3E}">
        <p14:creationId xmlns:p14="http://schemas.microsoft.com/office/powerpoint/2010/main" val="18589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0C18-DF7D-40ED-8D5F-410692B93282}"/>
              </a:ext>
            </a:extLst>
          </p:cNvPr>
          <p:cNvSpPr>
            <a:spLocks noGrp="1"/>
          </p:cNvSpPr>
          <p:nvPr>
            <p:ph type="title"/>
          </p:nvPr>
        </p:nvSpPr>
        <p:spPr/>
        <p:txBody>
          <a:bodyPr/>
          <a:lstStyle/>
          <a:p>
            <a:r>
              <a:rPr lang="en-US" dirty="0"/>
              <a:t>Types of Unsupervised Learning</a:t>
            </a:r>
          </a:p>
        </p:txBody>
      </p:sp>
      <p:sp>
        <p:nvSpPr>
          <p:cNvPr id="3" name="Content Placeholder 2">
            <a:extLst>
              <a:ext uri="{FF2B5EF4-FFF2-40B4-BE49-F238E27FC236}">
                <a16:creationId xmlns:a16="http://schemas.microsoft.com/office/drawing/2014/main" id="{7ACB0826-78A0-4A66-9426-1EEFE73C4B93}"/>
              </a:ext>
            </a:extLst>
          </p:cNvPr>
          <p:cNvSpPr>
            <a:spLocks noGrp="1"/>
          </p:cNvSpPr>
          <p:nvPr>
            <p:ph idx="1"/>
          </p:nvPr>
        </p:nvSpPr>
        <p:spPr>
          <a:xfrm>
            <a:off x="838200" y="1825625"/>
            <a:ext cx="6770298" cy="4351338"/>
          </a:xfrm>
        </p:spPr>
        <p:txBody>
          <a:bodyPr>
            <a:normAutofit lnSpcReduction="10000"/>
          </a:bodyPr>
          <a:lstStyle/>
          <a:p>
            <a:r>
              <a:rPr lang="en-US" dirty="0"/>
              <a:t>Dimensionality Reduction (DR)</a:t>
            </a:r>
          </a:p>
          <a:p>
            <a:pPr lvl="1"/>
            <a:r>
              <a:rPr lang="en-US" dirty="0"/>
              <a:t>Reducing the number of features while retaining essential information</a:t>
            </a:r>
          </a:p>
          <a:p>
            <a:pPr lvl="1"/>
            <a:endParaRPr lang="en-US" dirty="0"/>
          </a:p>
          <a:p>
            <a:r>
              <a:rPr lang="en-US" dirty="0"/>
              <a:t>Clustering</a:t>
            </a:r>
          </a:p>
          <a:p>
            <a:pPr lvl="1"/>
            <a:r>
              <a:rPr lang="en-US" dirty="0"/>
              <a:t>Organizing data into groups based on similarity</a:t>
            </a:r>
          </a:p>
          <a:p>
            <a:pPr lvl="1"/>
            <a:endParaRPr lang="en-US" dirty="0"/>
          </a:p>
          <a:p>
            <a:r>
              <a:rPr lang="en-US" dirty="0"/>
              <a:t>Self-Organizing Maps (SOMs)</a:t>
            </a:r>
          </a:p>
          <a:p>
            <a:pPr lvl="1"/>
            <a:r>
              <a:rPr lang="en-US" dirty="0"/>
              <a:t>Maps high-dimensional data onto a low-dimensional grid while preserving topological relationships</a:t>
            </a:r>
          </a:p>
        </p:txBody>
      </p:sp>
      <p:pic>
        <p:nvPicPr>
          <p:cNvPr id="7" name="Picture 6">
            <a:extLst>
              <a:ext uri="{FF2B5EF4-FFF2-40B4-BE49-F238E27FC236}">
                <a16:creationId xmlns:a16="http://schemas.microsoft.com/office/drawing/2014/main" id="{E75958EA-B9E3-4E7A-90D7-BD1F329717C2}"/>
              </a:ext>
            </a:extLst>
          </p:cNvPr>
          <p:cNvPicPr>
            <a:picLocks noChangeAspect="1"/>
          </p:cNvPicPr>
          <p:nvPr/>
        </p:nvPicPr>
        <p:blipFill>
          <a:blip r:embed="rId2"/>
          <a:stretch>
            <a:fillRect/>
          </a:stretch>
        </p:blipFill>
        <p:spPr>
          <a:xfrm>
            <a:off x="7340894" y="1756553"/>
            <a:ext cx="3502510" cy="1649364"/>
          </a:xfrm>
          <a:prstGeom prst="rect">
            <a:avLst/>
          </a:prstGeom>
        </p:spPr>
      </p:pic>
      <p:pic>
        <p:nvPicPr>
          <p:cNvPr id="8" name="Picture 7">
            <a:extLst>
              <a:ext uri="{FF2B5EF4-FFF2-40B4-BE49-F238E27FC236}">
                <a16:creationId xmlns:a16="http://schemas.microsoft.com/office/drawing/2014/main" id="{309DEB74-0315-40D7-8E1F-448D1670416B}"/>
              </a:ext>
            </a:extLst>
          </p:cNvPr>
          <p:cNvPicPr>
            <a:picLocks noChangeAspect="1"/>
          </p:cNvPicPr>
          <p:nvPr/>
        </p:nvPicPr>
        <p:blipFill rotWithShape="1">
          <a:blip r:embed="rId3"/>
          <a:srcRect r="7952" b="4394"/>
          <a:stretch/>
        </p:blipFill>
        <p:spPr>
          <a:xfrm>
            <a:off x="8148680" y="3641681"/>
            <a:ext cx="2496316" cy="1940873"/>
          </a:xfrm>
          <a:prstGeom prst="rect">
            <a:avLst/>
          </a:prstGeom>
        </p:spPr>
      </p:pic>
    </p:spTree>
    <p:extLst>
      <p:ext uri="{BB962C8B-B14F-4D97-AF65-F5344CB8AC3E}">
        <p14:creationId xmlns:p14="http://schemas.microsoft.com/office/powerpoint/2010/main" val="626795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lstStyle/>
          <a:p>
            <a:r>
              <a:rPr lang="en-US" dirty="0"/>
              <a:t>Definition: Simplifying data by reducing its dimensions</a:t>
            </a:r>
          </a:p>
          <a:p>
            <a:endParaRPr lang="en-US" dirty="0"/>
          </a:p>
          <a:p>
            <a:r>
              <a:rPr lang="en-US" dirty="0"/>
              <a:t>Popular techniques:</a:t>
            </a:r>
          </a:p>
          <a:p>
            <a:pPr lvl="1"/>
            <a:r>
              <a:rPr lang="en-US" b="1" dirty="0"/>
              <a:t>PCA</a:t>
            </a:r>
            <a:r>
              <a:rPr lang="en-US" dirty="0"/>
              <a:t> (Principal Component Analysis)</a:t>
            </a:r>
          </a:p>
          <a:p>
            <a:pPr lvl="1"/>
            <a:r>
              <a:rPr lang="en-US" b="1" dirty="0"/>
              <a:t>t-SNE</a:t>
            </a:r>
            <a:r>
              <a:rPr lang="en-US" dirty="0"/>
              <a:t> (t-Distributed Stochastic Neighbor Embedding)</a:t>
            </a:r>
          </a:p>
          <a:p>
            <a:pPr lvl="1"/>
            <a:r>
              <a:rPr lang="en-US" b="1" dirty="0"/>
              <a:t>UMAP</a:t>
            </a:r>
            <a:r>
              <a:rPr lang="en-US" dirty="0"/>
              <a:t> (Uniform Manifold Approximation and Projection)</a:t>
            </a:r>
          </a:p>
          <a:p>
            <a:pPr lvl="1"/>
            <a:r>
              <a:rPr lang="en-US" b="1" dirty="0"/>
              <a:t>PaCMAP</a:t>
            </a:r>
            <a:r>
              <a:rPr lang="en-US" dirty="0"/>
              <a:t> (Pairwise Controlled Manifold Approximation Projection)</a:t>
            </a:r>
          </a:p>
        </p:txBody>
      </p:sp>
    </p:spTree>
    <p:extLst>
      <p:ext uri="{BB962C8B-B14F-4D97-AF65-F5344CB8AC3E}">
        <p14:creationId xmlns:p14="http://schemas.microsoft.com/office/powerpoint/2010/main" val="3571851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335F-FADE-4310-B9CD-98C833EB6417}"/>
              </a:ext>
            </a:extLst>
          </p:cNvPr>
          <p:cNvSpPr>
            <a:spLocks noGrp="1"/>
          </p:cNvSpPr>
          <p:nvPr>
            <p:ph type="title"/>
          </p:nvPr>
        </p:nvSpPr>
        <p:spPr/>
        <p:txBody>
          <a:bodyPr/>
          <a:lstStyle/>
          <a:p>
            <a:r>
              <a:rPr lang="en-US" dirty="0"/>
              <a:t>Goal of dimensionality reduction…</a:t>
            </a:r>
          </a:p>
        </p:txBody>
      </p:sp>
      <p:pic>
        <p:nvPicPr>
          <p:cNvPr id="4" name="Content Placeholder 5">
            <a:extLst>
              <a:ext uri="{FF2B5EF4-FFF2-40B4-BE49-F238E27FC236}">
                <a16:creationId xmlns:a16="http://schemas.microsoft.com/office/drawing/2014/main" id="{E43132BB-513A-4C12-B211-134F8B8026ED}"/>
              </a:ext>
            </a:extLst>
          </p:cNvPr>
          <p:cNvPicPr>
            <a:picLocks noGrp="1" noChangeAspect="1"/>
          </p:cNvPicPr>
          <p:nvPr>
            <p:ph idx="1"/>
          </p:nvPr>
        </p:nvPicPr>
        <p:blipFill>
          <a:blip r:embed="rId2"/>
          <a:stretch>
            <a:fillRect/>
          </a:stretch>
        </p:blipFill>
        <p:spPr>
          <a:xfrm>
            <a:off x="404369" y="1690688"/>
            <a:ext cx="5486400" cy="3035205"/>
          </a:xfrm>
          <a:prstGeom prst="rect">
            <a:avLst/>
          </a:prstGeom>
        </p:spPr>
      </p:pic>
      <p:sp>
        <p:nvSpPr>
          <p:cNvPr id="5" name="Flowchart: Process 4">
            <a:extLst>
              <a:ext uri="{FF2B5EF4-FFF2-40B4-BE49-F238E27FC236}">
                <a16:creationId xmlns:a16="http://schemas.microsoft.com/office/drawing/2014/main" id="{EAE93FFA-C735-495A-97E7-354BE649FBAF}"/>
              </a:ext>
            </a:extLst>
          </p:cNvPr>
          <p:cNvSpPr/>
          <p:nvPr/>
        </p:nvSpPr>
        <p:spPr>
          <a:xfrm>
            <a:off x="6448425" y="3105150"/>
            <a:ext cx="5486400" cy="2743200"/>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020806-FEAF-489A-95F0-901BFBC6A3EE}"/>
              </a:ext>
            </a:extLst>
          </p:cNvPr>
          <p:cNvSpPr txBox="1"/>
          <p:nvPr/>
        </p:nvSpPr>
        <p:spPr>
          <a:xfrm>
            <a:off x="2218881" y="4793218"/>
            <a:ext cx="1857375" cy="369332"/>
          </a:xfrm>
          <a:prstGeom prst="rect">
            <a:avLst/>
          </a:prstGeom>
          <a:noFill/>
        </p:spPr>
        <p:txBody>
          <a:bodyPr wrap="square" rtlCol="0">
            <a:spAutoFit/>
          </a:bodyPr>
          <a:lstStyle/>
          <a:p>
            <a:r>
              <a:rPr lang="en-US" dirty="0"/>
              <a:t>27 features…</a:t>
            </a:r>
          </a:p>
        </p:txBody>
      </p:sp>
      <p:sp>
        <p:nvSpPr>
          <p:cNvPr id="7" name="TextBox 6">
            <a:extLst>
              <a:ext uri="{FF2B5EF4-FFF2-40B4-BE49-F238E27FC236}">
                <a16:creationId xmlns:a16="http://schemas.microsoft.com/office/drawing/2014/main" id="{8078CB0E-6162-4A0E-B458-B41ECF9B0FE7}"/>
              </a:ext>
            </a:extLst>
          </p:cNvPr>
          <p:cNvSpPr txBox="1"/>
          <p:nvPr/>
        </p:nvSpPr>
        <p:spPr>
          <a:xfrm>
            <a:off x="8438706" y="2545318"/>
            <a:ext cx="1857375" cy="369332"/>
          </a:xfrm>
          <a:prstGeom prst="rect">
            <a:avLst/>
          </a:prstGeom>
          <a:noFill/>
        </p:spPr>
        <p:txBody>
          <a:bodyPr wrap="square" rtlCol="0">
            <a:spAutoFit/>
          </a:bodyPr>
          <a:lstStyle/>
          <a:p>
            <a:r>
              <a:rPr lang="en-US" dirty="0"/>
              <a:t>2 features ?</a:t>
            </a:r>
          </a:p>
        </p:txBody>
      </p:sp>
      <p:sp>
        <p:nvSpPr>
          <p:cNvPr id="8" name="Oval 7">
            <a:extLst>
              <a:ext uri="{FF2B5EF4-FFF2-40B4-BE49-F238E27FC236}">
                <a16:creationId xmlns:a16="http://schemas.microsoft.com/office/drawing/2014/main" id="{D84FB6B1-8B0B-4D6F-BCDF-11D893F87D04}"/>
              </a:ext>
            </a:extLst>
          </p:cNvPr>
          <p:cNvSpPr/>
          <p:nvPr/>
        </p:nvSpPr>
        <p:spPr>
          <a:xfrm>
            <a:off x="7677150" y="4010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7D3E645-5F71-4852-9BE6-61AB09B24D9D}"/>
              </a:ext>
            </a:extLst>
          </p:cNvPr>
          <p:cNvSpPr/>
          <p:nvPr/>
        </p:nvSpPr>
        <p:spPr>
          <a:xfrm>
            <a:off x="7829550" y="41624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D62816-F599-4624-BCF5-B92F9B5C9113}"/>
              </a:ext>
            </a:extLst>
          </p:cNvPr>
          <p:cNvSpPr/>
          <p:nvPr/>
        </p:nvSpPr>
        <p:spPr>
          <a:xfrm>
            <a:off x="79819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D2DE6C0-62A0-4C3E-9153-4EF10A6ECA6C}"/>
              </a:ext>
            </a:extLst>
          </p:cNvPr>
          <p:cNvSpPr/>
          <p:nvPr/>
        </p:nvSpPr>
        <p:spPr>
          <a:xfrm>
            <a:off x="7462838"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539CC8-C8F2-4379-819E-66CC350A409B}"/>
              </a:ext>
            </a:extLst>
          </p:cNvPr>
          <p:cNvSpPr/>
          <p:nvPr/>
        </p:nvSpPr>
        <p:spPr>
          <a:xfrm>
            <a:off x="7715250" y="41814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79BD460-D888-4161-9454-DADF695B967F}"/>
              </a:ext>
            </a:extLst>
          </p:cNvPr>
          <p:cNvSpPr/>
          <p:nvPr/>
        </p:nvSpPr>
        <p:spPr>
          <a:xfrm>
            <a:off x="800100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97F42C-CD9A-448D-AB04-4C78A2851E6A}"/>
              </a:ext>
            </a:extLst>
          </p:cNvPr>
          <p:cNvSpPr/>
          <p:nvPr/>
        </p:nvSpPr>
        <p:spPr>
          <a:xfrm>
            <a:off x="7481888" y="43053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E75AD-3466-4BC4-ABED-FB8F347420F3}"/>
              </a:ext>
            </a:extLst>
          </p:cNvPr>
          <p:cNvSpPr/>
          <p:nvPr/>
        </p:nvSpPr>
        <p:spPr>
          <a:xfrm>
            <a:off x="7891462" y="3819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1ADB54-F53C-449B-BA52-18697E2DF1A7}"/>
              </a:ext>
            </a:extLst>
          </p:cNvPr>
          <p:cNvSpPr/>
          <p:nvPr/>
        </p:nvSpPr>
        <p:spPr>
          <a:xfrm>
            <a:off x="7867650" y="4333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6AD0E3-4347-4B0A-A610-456B9FFB7C48}"/>
              </a:ext>
            </a:extLst>
          </p:cNvPr>
          <p:cNvSpPr/>
          <p:nvPr/>
        </p:nvSpPr>
        <p:spPr>
          <a:xfrm>
            <a:off x="8020050" y="4486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BE69656-25C4-40C2-81AE-E60ED57E2B68}"/>
              </a:ext>
            </a:extLst>
          </p:cNvPr>
          <p:cNvSpPr/>
          <p:nvPr/>
        </p:nvSpPr>
        <p:spPr>
          <a:xfrm>
            <a:off x="10316019" y="4800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B4240B-C6FB-4C35-8426-E079457142ED}"/>
              </a:ext>
            </a:extLst>
          </p:cNvPr>
          <p:cNvSpPr/>
          <p:nvPr/>
        </p:nvSpPr>
        <p:spPr>
          <a:xfrm>
            <a:off x="10454576" y="48958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ED2D6E-2A04-4107-8FFD-7CB31938A319}"/>
              </a:ext>
            </a:extLst>
          </p:cNvPr>
          <p:cNvSpPr/>
          <p:nvPr/>
        </p:nvSpPr>
        <p:spPr>
          <a:xfrm>
            <a:off x="10596563" y="4772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E10AE7-973E-4A1D-B2D0-0AB7156E99CA}"/>
              </a:ext>
            </a:extLst>
          </p:cNvPr>
          <p:cNvSpPr/>
          <p:nvPr/>
        </p:nvSpPr>
        <p:spPr>
          <a:xfrm>
            <a:off x="10558907" y="46196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F590C2-0B78-4FB8-B720-D8764AC1043B}"/>
              </a:ext>
            </a:extLst>
          </p:cNvPr>
          <p:cNvSpPr/>
          <p:nvPr/>
        </p:nvSpPr>
        <p:spPr>
          <a:xfrm>
            <a:off x="10225532" y="46767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981F971-2791-4871-A583-EBDA29B8E844}"/>
              </a:ext>
            </a:extLst>
          </p:cNvPr>
          <p:cNvSpPr/>
          <p:nvPr/>
        </p:nvSpPr>
        <p:spPr>
          <a:xfrm>
            <a:off x="10301732" y="4476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950AD0F-1603-4196-8B69-F4A3879F90E4}"/>
              </a:ext>
            </a:extLst>
          </p:cNvPr>
          <p:cNvSpPr/>
          <p:nvPr/>
        </p:nvSpPr>
        <p:spPr>
          <a:xfrm>
            <a:off x="10530332" y="49815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B6D344-094E-4C17-B340-EB022275B9FC}"/>
              </a:ext>
            </a:extLst>
          </p:cNvPr>
          <p:cNvSpPr/>
          <p:nvPr/>
        </p:nvSpPr>
        <p:spPr>
          <a:xfrm>
            <a:off x="10682732" y="51339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D161EC4-F4E3-4246-928C-6DA4968B3F49}"/>
              </a:ext>
            </a:extLst>
          </p:cNvPr>
          <p:cNvSpPr/>
          <p:nvPr/>
        </p:nvSpPr>
        <p:spPr>
          <a:xfrm>
            <a:off x="8248650" y="41719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F0D836C-ECBA-419D-900E-A0E004507067}"/>
              </a:ext>
            </a:extLst>
          </p:cNvPr>
          <p:cNvSpPr/>
          <p:nvPr/>
        </p:nvSpPr>
        <p:spPr>
          <a:xfrm>
            <a:off x="7943850" y="4286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BF81D2-A369-43C4-967D-74CAE1D90C58}"/>
              </a:ext>
            </a:extLst>
          </p:cNvPr>
          <p:cNvSpPr/>
          <p:nvPr/>
        </p:nvSpPr>
        <p:spPr>
          <a:xfrm>
            <a:off x="7905750" y="4314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57B27B-7956-44CD-B9BA-3434E8535D71}"/>
              </a:ext>
            </a:extLst>
          </p:cNvPr>
          <p:cNvSpPr/>
          <p:nvPr/>
        </p:nvSpPr>
        <p:spPr>
          <a:xfrm>
            <a:off x="7562850" y="4105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2955E61-C370-465D-AEC4-6854309441C0}"/>
              </a:ext>
            </a:extLst>
          </p:cNvPr>
          <p:cNvSpPr/>
          <p:nvPr/>
        </p:nvSpPr>
        <p:spPr>
          <a:xfrm>
            <a:off x="10835132" y="5286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8FEAED-305B-41C4-825B-4AC1926046B2}"/>
              </a:ext>
            </a:extLst>
          </p:cNvPr>
          <p:cNvSpPr/>
          <p:nvPr/>
        </p:nvSpPr>
        <p:spPr>
          <a:xfrm>
            <a:off x="10496994" y="5248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421BB7-B866-4BCF-990B-D9A2491ADED2}"/>
              </a:ext>
            </a:extLst>
          </p:cNvPr>
          <p:cNvSpPr/>
          <p:nvPr/>
        </p:nvSpPr>
        <p:spPr>
          <a:xfrm>
            <a:off x="10454575"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21F476-6F8D-4E89-9481-86180232A4BB}"/>
              </a:ext>
            </a:extLst>
          </p:cNvPr>
          <p:cNvSpPr/>
          <p:nvPr/>
        </p:nvSpPr>
        <p:spPr>
          <a:xfrm>
            <a:off x="10787507" y="49911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24BCFFB-EBDA-4716-95F0-1EE5EFB4F3FF}"/>
              </a:ext>
            </a:extLst>
          </p:cNvPr>
          <p:cNvSpPr/>
          <p:nvPr/>
        </p:nvSpPr>
        <p:spPr>
          <a:xfrm>
            <a:off x="10649394" y="54006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D51D367-E15C-4842-815B-B0B029141495}"/>
              </a:ext>
            </a:extLst>
          </p:cNvPr>
          <p:cNvSpPr/>
          <p:nvPr/>
        </p:nvSpPr>
        <p:spPr>
          <a:xfrm>
            <a:off x="7567612" y="45243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84DFCC-836D-4A8E-9037-504AA7AFD541}"/>
              </a:ext>
            </a:extLst>
          </p:cNvPr>
          <p:cNvSpPr/>
          <p:nvPr/>
        </p:nvSpPr>
        <p:spPr>
          <a:xfrm>
            <a:off x="10287444" y="50958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8DFCD6F-0071-473C-8AC7-DA2E3C2E3847}"/>
              </a:ext>
            </a:extLst>
          </p:cNvPr>
          <p:cNvSpPr/>
          <p:nvPr/>
        </p:nvSpPr>
        <p:spPr>
          <a:xfrm>
            <a:off x="11044903" y="486727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7C812AA-009B-45EE-A64D-F0044A0854F9}"/>
              </a:ext>
            </a:extLst>
          </p:cNvPr>
          <p:cNvSpPr/>
          <p:nvPr/>
        </p:nvSpPr>
        <p:spPr>
          <a:xfrm>
            <a:off x="10906791" y="45815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617B7D-0E4A-4204-8A08-6B49C63C8DE4}"/>
              </a:ext>
            </a:extLst>
          </p:cNvPr>
          <p:cNvSpPr/>
          <p:nvPr/>
        </p:nvSpPr>
        <p:spPr>
          <a:xfrm>
            <a:off x="7205663" y="43434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A5491C-2E76-4338-9D9B-D912D8E04CAE}"/>
              </a:ext>
            </a:extLst>
          </p:cNvPr>
          <p:cNvSpPr/>
          <p:nvPr/>
        </p:nvSpPr>
        <p:spPr>
          <a:xfrm>
            <a:off x="7824343" y="46672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DB9DB9-CAA5-4DB1-90D5-7AC1C75C3830}"/>
              </a:ext>
            </a:extLst>
          </p:cNvPr>
          <p:cNvSpPr/>
          <p:nvPr/>
        </p:nvSpPr>
        <p:spPr>
          <a:xfrm>
            <a:off x="7490968"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D5525B-09BA-4152-8E9D-C86A81286ABC}"/>
              </a:ext>
            </a:extLst>
          </p:cNvPr>
          <p:cNvSpPr/>
          <p:nvPr/>
        </p:nvSpPr>
        <p:spPr>
          <a:xfrm>
            <a:off x="7815262" y="4953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A5A1EF9-D1AB-4F98-9220-5FA8B7508264}"/>
              </a:ext>
            </a:extLst>
          </p:cNvPr>
          <p:cNvSpPr/>
          <p:nvPr/>
        </p:nvSpPr>
        <p:spPr>
          <a:xfrm>
            <a:off x="8272683" y="4572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757E03A-0426-41DF-8247-22F8CDA99068}"/>
              </a:ext>
            </a:extLst>
          </p:cNvPr>
          <p:cNvSpPr/>
          <p:nvPr/>
        </p:nvSpPr>
        <p:spPr>
          <a:xfrm>
            <a:off x="8038655" y="47625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7AEAE95-27E9-42D1-BF64-8D9A9870DD95}"/>
              </a:ext>
            </a:extLst>
          </p:cNvPr>
          <p:cNvSpPr/>
          <p:nvPr/>
        </p:nvSpPr>
        <p:spPr>
          <a:xfrm>
            <a:off x="8401050" y="43243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53D77A-7E0A-43CC-B2BF-0674BC4161FF}"/>
              </a:ext>
            </a:extLst>
          </p:cNvPr>
          <p:cNvSpPr/>
          <p:nvPr/>
        </p:nvSpPr>
        <p:spPr>
          <a:xfrm>
            <a:off x="9039225"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7BACE0-A5D2-426F-82BA-2C0A11BEBE35}"/>
              </a:ext>
            </a:extLst>
          </p:cNvPr>
          <p:cNvSpPr/>
          <p:nvPr/>
        </p:nvSpPr>
        <p:spPr>
          <a:xfrm>
            <a:off x="9267824" y="35766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069F30C-5BDD-4704-B081-14D1795D7CED}"/>
              </a:ext>
            </a:extLst>
          </p:cNvPr>
          <p:cNvSpPr/>
          <p:nvPr/>
        </p:nvSpPr>
        <p:spPr>
          <a:xfrm>
            <a:off x="9163049" y="38100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007E3B5-22BA-4D81-A960-197CFDAB2086}"/>
              </a:ext>
            </a:extLst>
          </p:cNvPr>
          <p:cNvSpPr/>
          <p:nvPr/>
        </p:nvSpPr>
        <p:spPr>
          <a:xfrm>
            <a:off x="9367393" y="3792022"/>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6F8007B-F585-4546-AE42-533AD4351CCD}"/>
              </a:ext>
            </a:extLst>
          </p:cNvPr>
          <p:cNvSpPr/>
          <p:nvPr/>
        </p:nvSpPr>
        <p:spPr>
          <a:xfrm>
            <a:off x="9101137" y="333375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63D15C-36F7-447E-AE16-61862AA7FF2C}"/>
              </a:ext>
            </a:extLst>
          </p:cNvPr>
          <p:cNvSpPr/>
          <p:nvPr/>
        </p:nvSpPr>
        <p:spPr>
          <a:xfrm>
            <a:off x="9434067" y="3386138"/>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16F1367-0F4D-4CE4-A1DD-B9122AE2A14D}"/>
              </a:ext>
            </a:extLst>
          </p:cNvPr>
          <p:cNvSpPr/>
          <p:nvPr/>
        </p:nvSpPr>
        <p:spPr>
          <a:xfrm>
            <a:off x="9543605" y="36290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F5D7E9D-DA67-479A-98F0-7DEE156BC0F1}"/>
              </a:ext>
            </a:extLst>
          </p:cNvPr>
          <p:cNvSpPr/>
          <p:nvPr/>
        </p:nvSpPr>
        <p:spPr>
          <a:xfrm>
            <a:off x="9039225" y="5457825"/>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7D8E835-F72F-4111-9E57-AF608B1A95DE}"/>
              </a:ext>
            </a:extLst>
          </p:cNvPr>
          <p:cNvSpPr/>
          <p:nvPr/>
        </p:nvSpPr>
        <p:spPr>
          <a:xfrm>
            <a:off x="11172825" y="3276600"/>
            <a:ext cx="180975" cy="1905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61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Dimensionality Reduction</a:t>
            </a:r>
          </a:p>
        </p:txBody>
      </p:sp>
      <p:pic>
        <p:nvPicPr>
          <p:cNvPr id="4" name="Picture 3">
            <a:extLst>
              <a:ext uri="{FF2B5EF4-FFF2-40B4-BE49-F238E27FC236}">
                <a16:creationId xmlns:a16="http://schemas.microsoft.com/office/drawing/2014/main" id="{0F5E98F2-629C-42CF-B212-04CBC638837B}"/>
              </a:ext>
            </a:extLst>
          </p:cNvPr>
          <p:cNvPicPr>
            <a:picLocks noChangeAspect="1"/>
          </p:cNvPicPr>
          <p:nvPr/>
        </p:nvPicPr>
        <p:blipFill>
          <a:blip r:embed="rId2"/>
          <a:stretch>
            <a:fillRect/>
          </a:stretch>
        </p:blipFill>
        <p:spPr>
          <a:xfrm>
            <a:off x="8214874" y="2993649"/>
            <a:ext cx="3596453" cy="2266031"/>
          </a:xfrm>
          <a:prstGeom prst="rect">
            <a:avLst/>
          </a:prstGeom>
        </p:spPr>
      </p:pic>
      <p:sp>
        <p:nvSpPr>
          <p:cNvPr id="5" name="TextBox 4">
            <a:extLst>
              <a:ext uri="{FF2B5EF4-FFF2-40B4-BE49-F238E27FC236}">
                <a16:creationId xmlns:a16="http://schemas.microsoft.com/office/drawing/2014/main" id="{30033565-CD62-4D54-9ED3-A20050784466}"/>
              </a:ext>
            </a:extLst>
          </p:cNvPr>
          <p:cNvSpPr txBox="1"/>
          <p:nvPr/>
        </p:nvSpPr>
        <p:spPr>
          <a:xfrm>
            <a:off x="9414295" y="5605467"/>
            <a:ext cx="2777705" cy="646331"/>
          </a:xfrm>
          <a:prstGeom prst="rect">
            <a:avLst/>
          </a:prstGeom>
          <a:noFill/>
        </p:spPr>
        <p:txBody>
          <a:bodyPr wrap="square" rtlCol="0">
            <a:spAutoFit/>
          </a:bodyPr>
          <a:lstStyle/>
          <a:p>
            <a:r>
              <a:rPr lang="en-US" dirty="0">
                <a:hlinkClick r:id="rId3"/>
              </a:rPr>
              <a:t>Principal Component Analysis (PCA) - YouTube</a:t>
            </a:r>
            <a:endParaRPr lang="en-US" dirty="0"/>
          </a:p>
        </p:txBody>
      </p:sp>
      <p:pic>
        <p:nvPicPr>
          <p:cNvPr id="6" name="Picture 5">
            <a:extLst>
              <a:ext uri="{FF2B5EF4-FFF2-40B4-BE49-F238E27FC236}">
                <a16:creationId xmlns:a16="http://schemas.microsoft.com/office/drawing/2014/main" id="{7F2444DD-0202-427F-A1AB-BC9FEF2D48EA}"/>
              </a:ext>
            </a:extLst>
          </p:cNvPr>
          <p:cNvPicPr>
            <a:picLocks noChangeAspect="1"/>
          </p:cNvPicPr>
          <p:nvPr/>
        </p:nvPicPr>
        <p:blipFill>
          <a:blip r:embed="rId4"/>
          <a:stretch>
            <a:fillRect/>
          </a:stretch>
        </p:blipFill>
        <p:spPr>
          <a:xfrm>
            <a:off x="3920885" y="4531913"/>
            <a:ext cx="3990300" cy="2147105"/>
          </a:xfrm>
          <a:prstGeom prst="rect">
            <a:avLst/>
          </a:prstGeom>
        </p:spPr>
      </p:pic>
      <p:pic>
        <p:nvPicPr>
          <p:cNvPr id="8" name="Picture 7">
            <a:extLst>
              <a:ext uri="{FF2B5EF4-FFF2-40B4-BE49-F238E27FC236}">
                <a16:creationId xmlns:a16="http://schemas.microsoft.com/office/drawing/2014/main" id="{7F4177FE-1496-477B-864E-16F5DA961741}"/>
              </a:ext>
            </a:extLst>
          </p:cNvPr>
          <p:cNvPicPr>
            <a:picLocks noChangeAspect="1"/>
          </p:cNvPicPr>
          <p:nvPr/>
        </p:nvPicPr>
        <p:blipFill>
          <a:blip r:embed="rId5"/>
          <a:stretch>
            <a:fillRect/>
          </a:stretch>
        </p:blipFill>
        <p:spPr>
          <a:xfrm>
            <a:off x="3920885" y="1858947"/>
            <a:ext cx="3972667" cy="2504707"/>
          </a:xfrm>
          <a:prstGeom prst="rect">
            <a:avLst/>
          </a:prstGeom>
        </p:spPr>
      </p:pic>
      <p:pic>
        <p:nvPicPr>
          <p:cNvPr id="9" name="Picture 8">
            <a:extLst>
              <a:ext uri="{FF2B5EF4-FFF2-40B4-BE49-F238E27FC236}">
                <a16:creationId xmlns:a16="http://schemas.microsoft.com/office/drawing/2014/main" id="{E3DA79BA-7AFD-4D78-8021-0E3D4D8A0EFF}"/>
              </a:ext>
            </a:extLst>
          </p:cNvPr>
          <p:cNvPicPr>
            <a:picLocks noChangeAspect="1"/>
          </p:cNvPicPr>
          <p:nvPr/>
        </p:nvPicPr>
        <p:blipFill>
          <a:blip r:embed="rId6"/>
          <a:stretch>
            <a:fillRect/>
          </a:stretch>
        </p:blipFill>
        <p:spPr>
          <a:xfrm>
            <a:off x="532055" y="4356681"/>
            <a:ext cx="2538972" cy="2147105"/>
          </a:xfrm>
          <a:prstGeom prst="rect">
            <a:avLst/>
          </a:prstGeom>
        </p:spPr>
      </p:pic>
      <p:pic>
        <p:nvPicPr>
          <p:cNvPr id="10" name="Picture 9">
            <a:extLst>
              <a:ext uri="{FF2B5EF4-FFF2-40B4-BE49-F238E27FC236}">
                <a16:creationId xmlns:a16="http://schemas.microsoft.com/office/drawing/2014/main" id="{1C90F19D-5B72-4A4B-9851-FB39FF487CEC}"/>
              </a:ext>
            </a:extLst>
          </p:cNvPr>
          <p:cNvPicPr>
            <a:picLocks noChangeAspect="1"/>
          </p:cNvPicPr>
          <p:nvPr/>
        </p:nvPicPr>
        <p:blipFill>
          <a:blip r:embed="rId7"/>
          <a:stretch>
            <a:fillRect/>
          </a:stretch>
        </p:blipFill>
        <p:spPr>
          <a:xfrm>
            <a:off x="322012" y="1834425"/>
            <a:ext cx="2959059" cy="2270062"/>
          </a:xfrm>
          <a:prstGeom prst="rect">
            <a:avLst/>
          </a:prstGeom>
        </p:spPr>
      </p:pic>
    </p:spTree>
    <p:extLst>
      <p:ext uri="{BB962C8B-B14F-4D97-AF65-F5344CB8AC3E}">
        <p14:creationId xmlns:p14="http://schemas.microsoft.com/office/powerpoint/2010/main" val="417188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Principle Component Analysis (PCA)</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a:bodyPr>
          <a:lstStyle/>
          <a:p>
            <a:r>
              <a:rPr lang="en-US" dirty="0"/>
              <a:t>Objective: Transform data into a smaller set of uncorrelated components</a:t>
            </a:r>
          </a:p>
          <a:p>
            <a:endParaRPr lang="en-US" dirty="0"/>
          </a:p>
          <a:p>
            <a:r>
              <a:rPr lang="en-US" dirty="0"/>
              <a:t>Steps:</a:t>
            </a:r>
          </a:p>
          <a:p>
            <a:pPr marL="971550" lvl="1" indent="-514350">
              <a:buFont typeface="+mj-lt"/>
              <a:buAutoNum type="arabicPeriod"/>
            </a:pPr>
            <a:r>
              <a:rPr lang="en-US" dirty="0"/>
              <a:t>Compute the </a:t>
            </a:r>
            <a:r>
              <a:rPr lang="en-US" dirty="0">
                <a:solidFill>
                  <a:schemeClr val="accent1"/>
                </a:solidFill>
              </a:rPr>
              <a:t>mean-centered data</a:t>
            </a:r>
          </a:p>
          <a:p>
            <a:pPr marL="971550" lvl="1" indent="-514350">
              <a:buFont typeface="+mj-lt"/>
              <a:buAutoNum type="arabicPeriod"/>
            </a:pPr>
            <a:r>
              <a:rPr lang="en-US" dirty="0"/>
              <a:t>Compute the </a:t>
            </a:r>
            <a:r>
              <a:rPr lang="en-US" dirty="0">
                <a:solidFill>
                  <a:schemeClr val="accent6"/>
                </a:solidFill>
              </a:rPr>
              <a:t>covariance matrix</a:t>
            </a:r>
          </a:p>
          <a:p>
            <a:pPr marL="971550" lvl="1" indent="-514350">
              <a:buFont typeface="+mj-lt"/>
              <a:buAutoNum type="arabicPeriod"/>
            </a:pPr>
            <a:r>
              <a:rPr lang="en-US" dirty="0"/>
              <a:t>Calculate </a:t>
            </a:r>
            <a:r>
              <a:rPr lang="en-US" dirty="0">
                <a:solidFill>
                  <a:srgbClr val="7030A0"/>
                </a:solidFill>
              </a:rPr>
              <a:t>eigenvectors</a:t>
            </a:r>
            <a:r>
              <a:rPr lang="en-US" dirty="0"/>
              <a:t> and </a:t>
            </a:r>
            <a:r>
              <a:rPr lang="en-US" dirty="0">
                <a:solidFill>
                  <a:schemeClr val="accent2"/>
                </a:solidFill>
              </a:rPr>
              <a:t>eigenvalues</a:t>
            </a:r>
          </a:p>
          <a:p>
            <a:pPr marL="971550" lvl="1" indent="-514350">
              <a:buFont typeface="+mj-lt"/>
              <a:buAutoNum type="arabicPeriod"/>
            </a:pPr>
            <a:r>
              <a:rPr lang="en-US" dirty="0"/>
              <a:t>Project data onto top eigen vectors</a:t>
            </a:r>
          </a:p>
          <a:p>
            <a:pPr marL="457200" lvl="1" indent="0">
              <a:buNone/>
            </a:pPr>
            <a:endParaRPr lang="en-US" dirty="0"/>
          </a:p>
          <a:p>
            <a:r>
              <a:rPr lang="en-US" dirty="0"/>
              <a:t>Pros: Effective for large datasets</a:t>
            </a:r>
          </a:p>
          <a:p>
            <a:r>
              <a:rPr lang="en-US" dirty="0"/>
              <a:t>Cons: Linear technique, may lose interpretability</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AE1E38-EF15-4677-B322-1FA15823FE1F}"/>
                  </a:ext>
                </a:extLst>
              </p:cNvPr>
              <p:cNvSpPr txBox="1"/>
              <p:nvPr/>
            </p:nvSpPr>
            <p:spPr>
              <a:xfrm>
                <a:off x="9182100" y="2758894"/>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𝑋</m:t>
                          </m:r>
                        </m:e>
                        <m:sub>
                          <m:r>
                            <a:rPr lang="en-US" b="0" i="1" smtClean="0">
                              <a:solidFill>
                                <a:schemeClr val="accent1"/>
                              </a:solidFill>
                              <a:latin typeface="Cambria Math" panose="02040503050406030204" pitchFamily="18" charset="0"/>
                            </a:rPr>
                            <m:t>𝑐</m:t>
                          </m:r>
                        </m:sub>
                      </m:sSub>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𝑋</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𝑋</m:t>
                          </m:r>
                        </m:e>
                      </m:acc>
                    </m:oMath>
                  </m:oMathPara>
                </a14:m>
                <a:endParaRPr lang="en-US" dirty="0"/>
              </a:p>
            </p:txBody>
          </p:sp>
        </mc:Choice>
        <mc:Fallback xmlns="">
          <p:sp>
            <p:nvSpPr>
              <p:cNvPr id="4" name="TextBox 3">
                <a:extLst>
                  <a:ext uri="{FF2B5EF4-FFF2-40B4-BE49-F238E27FC236}">
                    <a16:creationId xmlns:a16="http://schemas.microsoft.com/office/drawing/2014/main" id="{1EAE1E38-EF15-4677-B322-1FA15823FE1F}"/>
                  </a:ext>
                </a:extLst>
              </p:cNvPr>
              <p:cNvSpPr txBox="1">
                <a:spLocks noRot="1" noChangeAspect="1" noMove="1" noResize="1" noEditPoints="1" noAdjustHandles="1" noChangeArrowheads="1" noChangeShapeType="1" noTextEdit="1"/>
              </p:cNvSpPr>
              <p:nvPr/>
            </p:nvSpPr>
            <p:spPr>
              <a:xfrm>
                <a:off x="9182100" y="2758894"/>
                <a:ext cx="1752600" cy="369332"/>
              </a:xfrm>
              <a:prstGeom prst="rect">
                <a:avLst/>
              </a:prstGeom>
              <a:blipFill>
                <a:blip r:embed="rId2"/>
                <a:stretch>
                  <a:fillRect r="-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5C1A23-96D5-48DA-8994-D66DBAD7D991}"/>
                  </a:ext>
                </a:extLst>
              </p:cNvPr>
              <p:cNvSpPr txBox="1"/>
              <p:nvPr/>
            </p:nvSpPr>
            <p:spPr>
              <a:xfrm>
                <a:off x="9248775" y="4553567"/>
                <a:ext cx="1752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rgbClr val="7030A0"/>
                          </a:solidFill>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solidFill>
                            <a:srgbClr val="7030A0"/>
                          </a:solidFill>
                          <a:latin typeface="Cambria Math" panose="02040503050406030204" pitchFamily="18" charset="0"/>
                          <a:ea typeface="Cambria Math" panose="02040503050406030204" pitchFamily="18" charset="0"/>
                        </a:rPr>
                        <m:t>𝑣</m:t>
                      </m:r>
                    </m:oMath>
                  </m:oMathPara>
                </a14:m>
                <a:endParaRPr lang="en-US" dirty="0"/>
              </a:p>
            </p:txBody>
          </p:sp>
        </mc:Choice>
        <mc:Fallback xmlns="">
          <p:sp>
            <p:nvSpPr>
              <p:cNvPr id="7" name="TextBox 6">
                <a:extLst>
                  <a:ext uri="{FF2B5EF4-FFF2-40B4-BE49-F238E27FC236}">
                    <a16:creationId xmlns:a16="http://schemas.microsoft.com/office/drawing/2014/main" id="{675C1A23-96D5-48DA-8994-D66DBAD7D991}"/>
                  </a:ext>
                </a:extLst>
              </p:cNvPr>
              <p:cNvSpPr txBox="1">
                <a:spLocks noRot="1" noChangeAspect="1" noMove="1" noResize="1" noEditPoints="1" noAdjustHandles="1" noChangeArrowheads="1" noChangeShapeType="1" noTextEdit="1"/>
              </p:cNvSpPr>
              <p:nvPr/>
            </p:nvSpPr>
            <p:spPr>
              <a:xfrm>
                <a:off x="9248775" y="4553567"/>
                <a:ext cx="17526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EC0B32-B45C-4D04-AB86-271426CF2B82}"/>
                  </a:ext>
                </a:extLst>
              </p:cNvPr>
              <p:cNvSpPr txBox="1"/>
              <p:nvPr/>
            </p:nvSpPr>
            <p:spPr>
              <a:xfrm>
                <a:off x="8963025" y="5490562"/>
                <a:ext cx="2324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𝑆𝑜𝑙𝑣𝑒</m:t>
                      </m:r>
                      <m:r>
                        <a:rPr lang="en-US" b="0" i="1" smtClean="0">
                          <a:latin typeface="Cambria Math" panose="02040503050406030204" pitchFamily="18" charset="0"/>
                        </a:rPr>
                        <m:t>:</m:t>
                      </m:r>
                      <m:r>
                        <m:rPr>
                          <m:sty m:val="p"/>
                        </m:rPr>
                        <a:rPr lang="en-US" b="0" i="0" smtClean="0">
                          <a:latin typeface="Cambria Math" panose="02040503050406030204" pitchFamily="18" charset="0"/>
                        </a:rPr>
                        <m:t>det</m:t>
                      </m:r>
                      <m:r>
                        <a:rPr lang="en-US" b="0" i="1" smtClean="0">
                          <a:latin typeface="Cambria Math" panose="02040503050406030204" pitchFamily="18" charset="0"/>
                        </a:rPr>
                        <m:t>⁡(</m:t>
                      </m:r>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r>
                        <a:rPr lang="en-US" b="0" i="1" smtClean="0">
                          <a:solidFill>
                            <a:schemeClr val="accent2"/>
                          </a:solidFill>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52EC0B32-B45C-4D04-AB86-271426CF2B82}"/>
                  </a:ext>
                </a:extLst>
              </p:cNvPr>
              <p:cNvSpPr txBox="1">
                <a:spLocks noRot="1" noChangeAspect="1" noMove="1" noResize="1" noEditPoints="1" noAdjustHandles="1" noChangeArrowheads="1" noChangeShapeType="1" noTextEdit="1"/>
              </p:cNvSpPr>
              <p:nvPr/>
            </p:nvSpPr>
            <p:spPr>
              <a:xfrm>
                <a:off x="8963025" y="5490562"/>
                <a:ext cx="2324100"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2F9776-B42C-435E-897C-1E48C9301021}"/>
                  </a:ext>
                </a:extLst>
              </p:cNvPr>
              <p:cNvSpPr txBox="1"/>
              <p:nvPr/>
            </p:nvSpPr>
            <p:spPr>
              <a:xfrm>
                <a:off x="9182100" y="3545109"/>
                <a:ext cx="1752600"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accent6"/>
                          </a:solidFill>
                          <a:latin typeface="Cambria Math" panose="02040503050406030204" pitchFamily="18" charset="0"/>
                          <a:ea typeface="Cambria Math" panose="02040503050406030204" pitchFamily="18" charset="0"/>
                        </a:rPr>
                        <m:t>Σ</m:t>
                      </m:r>
                      <m:r>
                        <a:rPr lang="en-US" b="0" i="1" smtClean="0">
                          <a:solidFill>
                            <a:schemeClr val="accent6"/>
                          </a:solidFill>
                          <a:latin typeface="Cambria Math" panose="02040503050406030204" pitchFamily="18" charset="0"/>
                        </a:rPr>
                        <m:t>=</m:t>
                      </m:r>
                      <m:f>
                        <m:fPr>
                          <m:ctrlPr>
                            <a:rPr lang="en-US" b="0" i="1" smtClean="0">
                              <a:solidFill>
                                <a:schemeClr val="accent6"/>
                              </a:solidFill>
                              <a:latin typeface="Cambria Math" panose="02040503050406030204" pitchFamily="18" charset="0"/>
                            </a:rPr>
                          </m:ctrlPr>
                        </m:fPr>
                        <m:num>
                          <m:r>
                            <a:rPr lang="en-US" b="0" i="1" smtClean="0">
                              <a:solidFill>
                                <a:schemeClr val="accent6"/>
                              </a:solidFill>
                              <a:latin typeface="Cambria Math" panose="02040503050406030204" pitchFamily="18" charset="0"/>
                            </a:rPr>
                            <m:t>1</m:t>
                          </m:r>
                        </m:num>
                        <m:den>
                          <m:r>
                            <a:rPr lang="en-US" b="0" i="1" smtClean="0">
                              <a:solidFill>
                                <a:schemeClr val="accent6"/>
                              </a:solidFill>
                              <a:latin typeface="Cambria Math" panose="02040503050406030204" pitchFamily="18" charset="0"/>
                            </a:rPr>
                            <m:t>𝑛</m:t>
                          </m:r>
                          <m:r>
                            <a:rPr lang="en-US" b="0" i="1" smtClean="0">
                              <a:solidFill>
                                <a:schemeClr val="accent6"/>
                              </a:solidFill>
                              <a:latin typeface="Cambria Math" panose="02040503050406030204" pitchFamily="18" charset="0"/>
                            </a:rPr>
                            <m:t>−1</m:t>
                          </m:r>
                        </m:den>
                      </m:f>
                      <m:sSubSup>
                        <m:sSubSupPr>
                          <m:ctrlPr>
                            <a:rPr lang="en-US" b="0" i="1" smtClean="0">
                              <a:solidFill>
                                <a:schemeClr val="accent6"/>
                              </a:solidFill>
                              <a:latin typeface="Cambria Math" panose="02040503050406030204" pitchFamily="18" charset="0"/>
                            </a:rPr>
                          </m:ctrlPr>
                        </m:sSubSup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up>
                          <m:r>
                            <a:rPr lang="en-US" b="0" i="1" smtClean="0">
                              <a:solidFill>
                                <a:schemeClr val="accent6"/>
                              </a:solidFill>
                              <a:latin typeface="Cambria Math" panose="02040503050406030204" pitchFamily="18" charset="0"/>
                            </a:rPr>
                            <m:t>𝑇</m:t>
                          </m:r>
                        </m:sup>
                      </m:sSubSup>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𝑋</m:t>
                          </m:r>
                        </m:e>
                        <m:sub>
                          <m:r>
                            <a:rPr lang="en-US" b="0" i="1" smtClean="0">
                              <a:solidFill>
                                <a:schemeClr val="accent6"/>
                              </a:solidFill>
                              <a:latin typeface="Cambria Math" panose="02040503050406030204" pitchFamily="18" charset="0"/>
                            </a:rPr>
                            <m:t>𝑐</m:t>
                          </m:r>
                        </m:sub>
                      </m:sSub>
                    </m:oMath>
                  </m:oMathPara>
                </a14:m>
                <a:endParaRPr lang="en-US" dirty="0">
                  <a:solidFill>
                    <a:schemeClr val="accent6"/>
                  </a:solidFill>
                </a:endParaRPr>
              </a:p>
            </p:txBody>
          </p:sp>
        </mc:Choice>
        <mc:Fallback xmlns="">
          <p:sp>
            <p:nvSpPr>
              <p:cNvPr id="9" name="TextBox 8">
                <a:extLst>
                  <a:ext uri="{FF2B5EF4-FFF2-40B4-BE49-F238E27FC236}">
                    <a16:creationId xmlns:a16="http://schemas.microsoft.com/office/drawing/2014/main" id="{9E2F9776-B42C-435E-897C-1E48C9301021}"/>
                  </a:ext>
                </a:extLst>
              </p:cNvPr>
              <p:cNvSpPr txBox="1">
                <a:spLocks noRot="1" noChangeAspect="1" noMove="1" noResize="1" noEditPoints="1" noAdjustHandles="1" noChangeArrowheads="1" noChangeShapeType="1" noTextEdit="1"/>
              </p:cNvSpPr>
              <p:nvPr/>
            </p:nvSpPr>
            <p:spPr>
              <a:xfrm>
                <a:off x="9182100" y="3545109"/>
                <a:ext cx="1752600" cy="6127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84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t-SNE</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b="1" dirty="0"/>
              <a:t>t</a:t>
            </a:r>
            <a:r>
              <a:rPr lang="en-US" dirty="0"/>
              <a:t>-Distributed </a:t>
            </a:r>
            <a:r>
              <a:rPr lang="en-US" b="1" dirty="0"/>
              <a:t>S</a:t>
            </a:r>
            <a:r>
              <a:rPr lang="en-US" dirty="0"/>
              <a:t>tochastic </a:t>
            </a:r>
            <a:r>
              <a:rPr lang="en-US" b="1" dirty="0"/>
              <a:t>N</a:t>
            </a:r>
            <a:r>
              <a:rPr lang="en-US" dirty="0"/>
              <a:t>eighbor </a:t>
            </a:r>
            <a:r>
              <a:rPr lang="en-US" b="1" dirty="0"/>
              <a:t>E</a:t>
            </a:r>
            <a:r>
              <a:rPr lang="en-US" dirty="0"/>
              <a:t>mbedding</a:t>
            </a:r>
          </a:p>
          <a:p>
            <a:endParaRPr lang="en-US" dirty="0"/>
          </a:p>
          <a:p>
            <a:r>
              <a:rPr lang="en-US" dirty="0"/>
              <a:t>How it works:</a:t>
            </a:r>
          </a:p>
          <a:p>
            <a:endParaRPr lang="en-US" dirty="0"/>
          </a:p>
          <a:p>
            <a:pPr marL="914400" lvl="1" indent="-457200">
              <a:buFont typeface="+mj-lt"/>
              <a:buAutoNum type="arabicPeriod"/>
            </a:pPr>
            <a:r>
              <a:rPr lang="en-US" dirty="0"/>
              <a:t>Converts pairwise similarities into probabilities in high dimensions</a:t>
            </a:r>
          </a:p>
          <a:p>
            <a:pPr marL="914400" lvl="1" indent="-457200">
              <a:buFont typeface="+mj-lt"/>
              <a:buAutoNum type="arabicPeriod"/>
            </a:pPr>
            <a:r>
              <a:rPr lang="en-US" dirty="0"/>
              <a:t>Maps these probabilities to a low-dimensional space while preserving relative similarities </a:t>
            </a:r>
          </a:p>
          <a:p>
            <a:pPr marL="914400" lvl="1" indent="-457200">
              <a:buFont typeface="+mj-lt"/>
              <a:buAutoNum type="arabicPeriod"/>
            </a:pPr>
            <a:r>
              <a:rPr lang="en-US" dirty="0"/>
              <a:t>Optimizes positions to minimize divergence between high and low dimensional distributions</a:t>
            </a:r>
          </a:p>
          <a:p>
            <a:pPr marL="457200" lvl="1" indent="0">
              <a:buNone/>
            </a:pPr>
            <a:endParaRPr lang="en-US" dirty="0"/>
          </a:p>
          <a:p>
            <a:r>
              <a:rPr lang="en-US" dirty="0"/>
              <a:t>Pros: excellent for capturing local structure and visualizing clusters</a:t>
            </a:r>
          </a:p>
          <a:p>
            <a:r>
              <a:rPr lang="en-US" dirty="0"/>
              <a:t>Cons: computationally intensive and non-deterministic (random)</a:t>
            </a:r>
          </a:p>
          <a:p>
            <a:endParaRPr lang="en-US" dirty="0"/>
          </a:p>
        </p:txBody>
      </p:sp>
    </p:spTree>
    <p:extLst>
      <p:ext uri="{BB962C8B-B14F-4D97-AF65-F5344CB8AC3E}">
        <p14:creationId xmlns:p14="http://schemas.microsoft.com/office/powerpoint/2010/main" val="78581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UMAP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U</a:t>
            </a:r>
            <a:r>
              <a:rPr lang="en-US" dirty="0"/>
              <a:t>niform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Constructs a weighted graph of nearest neighbors in high dimensions</a:t>
            </a:r>
          </a:p>
          <a:p>
            <a:pPr marL="971550" lvl="1" indent="-514350">
              <a:buFont typeface="+mj-lt"/>
              <a:buAutoNum type="arabicPeriod"/>
            </a:pPr>
            <a:r>
              <a:rPr lang="en-US" dirty="0"/>
              <a:t>Optimizes the graph layout in lower dimensions</a:t>
            </a:r>
          </a:p>
          <a:p>
            <a:pPr marL="971550" lvl="1" indent="-514350">
              <a:buFont typeface="+mj-lt"/>
              <a:buAutoNum type="arabicPeriod"/>
            </a:pPr>
            <a:endParaRPr lang="en-US" dirty="0"/>
          </a:p>
          <a:p>
            <a:r>
              <a:rPr lang="en-US" dirty="0"/>
              <a:t>Pros: Faster than t-SNE, preserves more global structure</a:t>
            </a:r>
          </a:p>
          <a:p>
            <a:r>
              <a:rPr lang="en-US" dirty="0"/>
              <a:t>Cons: Results sensitive to parameter tuning</a:t>
            </a:r>
          </a:p>
          <a:p>
            <a:endParaRPr lang="en-US" dirty="0"/>
          </a:p>
        </p:txBody>
      </p:sp>
    </p:spTree>
    <p:extLst>
      <p:ext uri="{BB962C8B-B14F-4D97-AF65-F5344CB8AC3E}">
        <p14:creationId xmlns:p14="http://schemas.microsoft.com/office/powerpoint/2010/main" val="2755466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PaCMAP</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a:bodyPr>
          <a:lstStyle/>
          <a:p>
            <a:r>
              <a:rPr lang="en-US" b="1" dirty="0"/>
              <a:t>Pa</a:t>
            </a:r>
            <a:r>
              <a:rPr lang="en-US" dirty="0"/>
              <a:t>irwise </a:t>
            </a:r>
            <a:r>
              <a:rPr lang="en-US" b="1" dirty="0"/>
              <a:t>C</a:t>
            </a:r>
            <a:r>
              <a:rPr lang="en-US" dirty="0"/>
              <a:t>ontrolled </a:t>
            </a:r>
            <a:r>
              <a:rPr lang="en-US" b="1" dirty="0"/>
              <a:t>M</a:t>
            </a:r>
            <a:r>
              <a:rPr lang="en-US" dirty="0"/>
              <a:t>anifold </a:t>
            </a:r>
            <a:r>
              <a:rPr lang="en-US" b="1" dirty="0"/>
              <a:t>A</a:t>
            </a:r>
            <a:r>
              <a:rPr lang="en-US" dirty="0"/>
              <a:t>pproximation and </a:t>
            </a:r>
            <a:r>
              <a:rPr lang="en-US" b="1" dirty="0"/>
              <a:t>P</a:t>
            </a:r>
            <a:r>
              <a:rPr lang="en-US" dirty="0"/>
              <a:t>rojection</a:t>
            </a:r>
          </a:p>
          <a:p>
            <a:endParaRPr lang="en-US" dirty="0"/>
          </a:p>
          <a:p>
            <a:r>
              <a:rPr lang="en-US" dirty="0"/>
              <a:t>How it works:</a:t>
            </a:r>
          </a:p>
          <a:p>
            <a:pPr marL="971550" lvl="1" indent="-514350">
              <a:buFont typeface="+mj-lt"/>
              <a:buAutoNum type="arabicPeriod"/>
            </a:pPr>
            <a:r>
              <a:rPr lang="en-US" dirty="0"/>
              <a:t>Focusses on three types of point pairs: neighbors (local), mid-range, and distant points</a:t>
            </a:r>
          </a:p>
          <a:p>
            <a:pPr marL="971550" lvl="1" indent="-514350">
              <a:buFont typeface="+mj-lt"/>
              <a:buAutoNum type="arabicPeriod"/>
            </a:pPr>
            <a:r>
              <a:rPr lang="en-US" dirty="0"/>
              <a:t>Optimizes a weighted combination of pairwise distances</a:t>
            </a:r>
          </a:p>
          <a:p>
            <a:pPr marL="457200" lvl="1" indent="0">
              <a:buNone/>
            </a:pPr>
            <a:endParaRPr lang="en-US" dirty="0"/>
          </a:p>
          <a:p>
            <a:r>
              <a:rPr lang="en-US" dirty="0"/>
              <a:t>Pros: Balances local and global structure effectively</a:t>
            </a:r>
          </a:p>
          <a:p>
            <a:r>
              <a:rPr lang="en-US" dirty="0"/>
              <a:t>Cons: sensitivity to hyperparameters, computational cost</a:t>
            </a:r>
          </a:p>
          <a:p>
            <a:endParaRPr lang="en-US" dirty="0"/>
          </a:p>
        </p:txBody>
      </p:sp>
    </p:spTree>
    <p:extLst>
      <p:ext uri="{BB962C8B-B14F-4D97-AF65-F5344CB8AC3E}">
        <p14:creationId xmlns:p14="http://schemas.microsoft.com/office/powerpoint/2010/main" val="279055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lstStyle/>
          <a:p>
            <a:r>
              <a:rPr lang="en-US" dirty="0"/>
              <a:t>Define unsupervised learning and its importance</a:t>
            </a:r>
          </a:p>
          <a:p>
            <a:endParaRPr lang="en-US" dirty="0"/>
          </a:p>
          <a:p>
            <a:r>
              <a:rPr lang="en-US" dirty="0"/>
              <a:t>Differentiate between supervised and unsupervised learning</a:t>
            </a:r>
          </a:p>
          <a:p>
            <a:endParaRPr lang="en-US" dirty="0"/>
          </a:p>
          <a:p>
            <a:r>
              <a:rPr lang="en-US" dirty="0"/>
              <a:t>Explore key unsupervised learning techniques: clustering and dimensionality reduction</a:t>
            </a:r>
          </a:p>
          <a:p>
            <a:endParaRPr lang="en-US" dirty="0"/>
          </a:p>
          <a:p>
            <a:r>
              <a:rPr lang="en-US" dirty="0"/>
              <a:t>Understand practical applications of unsupervised learning</a:t>
            </a:r>
          </a:p>
        </p:txBody>
      </p:sp>
    </p:spTree>
    <p:extLst>
      <p:ext uri="{BB962C8B-B14F-4D97-AF65-F5344CB8AC3E}">
        <p14:creationId xmlns:p14="http://schemas.microsoft.com/office/powerpoint/2010/main" val="418664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07F4-CC4B-42E9-A9A1-ACE42DAEBFC8}"/>
              </a:ext>
            </a:extLst>
          </p:cNvPr>
          <p:cNvSpPr>
            <a:spLocks noGrp="1"/>
          </p:cNvSpPr>
          <p:nvPr>
            <p:ph type="title"/>
          </p:nvPr>
        </p:nvSpPr>
        <p:spPr/>
        <p:txBody>
          <a:bodyPr/>
          <a:lstStyle/>
          <a:p>
            <a:r>
              <a:rPr lang="en-US" dirty="0"/>
              <a:t>Activity #2 “Digits Data”</a:t>
            </a:r>
          </a:p>
        </p:txBody>
      </p:sp>
      <p:sp>
        <p:nvSpPr>
          <p:cNvPr id="3" name="Content Placeholder 2">
            <a:extLst>
              <a:ext uri="{FF2B5EF4-FFF2-40B4-BE49-F238E27FC236}">
                <a16:creationId xmlns:a16="http://schemas.microsoft.com/office/drawing/2014/main" id="{87481EF4-9C35-4D3A-A17F-E69EF9907849}"/>
              </a:ext>
            </a:extLst>
          </p:cNvPr>
          <p:cNvSpPr>
            <a:spLocks noGrp="1"/>
          </p:cNvSpPr>
          <p:nvPr>
            <p:ph idx="1"/>
          </p:nvPr>
        </p:nvSpPr>
        <p:spPr>
          <a:xfrm>
            <a:off x="838199" y="1825625"/>
            <a:ext cx="5034355" cy="4351338"/>
          </a:xfrm>
        </p:spPr>
        <p:txBody>
          <a:bodyPr>
            <a:normAutofit lnSpcReduction="10000"/>
          </a:bodyPr>
          <a:lstStyle/>
          <a:p>
            <a:r>
              <a:rPr lang="en-US" dirty="0"/>
              <a:t>Go to </a:t>
            </a:r>
            <a:r>
              <a:rPr lang="en-US" b="1" dirty="0"/>
              <a:t>Activity 2</a:t>
            </a:r>
            <a:r>
              <a:rPr lang="en-US" dirty="0"/>
              <a:t> in the folder. Here there is a code for DR methods.</a:t>
            </a:r>
          </a:p>
          <a:p>
            <a:endParaRPr lang="en-US" dirty="0"/>
          </a:p>
          <a:p>
            <a:r>
              <a:rPr lang="en-US" dirty="0"/>
              <a:t>This example uses a dataset called “Digits”</a:t>
            </a:r>
          </a:p>
          <a:p>
            <a:endParaRPr lang="en-US" dirty="0"/>
          </a:p>
          <a:p>
            <a:r>
              <a:rPr lang="en-US" dirty="0"/>
              <a:t>It contains 1,797 images of handwritten digits (8x8 pixels) flattened into 64 features</a:t>
            </a:r>
          </a:p>
        </p:txBody>
      </p:sp>
      <p:pic>
        <p:nvPicPr>
          <p:cNvPr id="4" name="Picture 3">
            <a:extLst>
              <a:ext uri="{FF2B5EF4-FFF2-40B4-BE49-F238E27FC236}">
                <a16:creationId xmlns:a16="http://schemas.microsoft.com/office/drawing/2014/main" id="{CF6088B8-9526-472A-961E-BC1B29D15A99}"/>
              </a:ext>
            </a:extLst>
          </p:cNvPr>
          <p:cNvPicPr>
            <a:picLocks noChangeAspect="1"/>
          </p:cNvPicPr>
          <p:nvPr/>
        </p:nvPicPr>
        <p:blipFill>
          <a:blip r:embed="rId2"/>
          <a:stretch>
            <a:fillRect/>
          </a:stretch>
        </p:blipFill>
        <p:spPr>
          <a:xfrm>
            <a:off x="6319446" y="1469833"/>
            <a:ext cx="5150364" cy="5062922"/>
          </a:xfrm>
          <a:prstGeom prst="rect">
            <a:avLst/>
          </a:prstGeom>
        </p:spPr>
      </p:pic>
    </p:spTree>
    <p:extLst>
      <p:ext uri="{BB962C8B-B14F-4D97-AF65-F5344CB8AC3E}">
        <p14:creationId xmlns:p14="http://schemas.microsoft.com/office/powerpoint/2010/main" val="250818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70B7-9217-4C43-A573-2FFF8EC0FEC2}"/>
              </a:ext>
            </a:extLst>
          </p:cNvPr>
          <p:cNvSpPr>
            <a:spLocks noGrp="1"/>
          </p:cNvSpPr>
          <p:nvPr>
            <p:ph type="title"/>
          </p:nvPr>
        </p:nvSpPr>
        <p:spPr/>
        <p:txBody>
          <a:bodyPr>
            <a:normAutofit/>
          </a:bodyPr>
          <a:lstStyle/>
          <a:p>
            <a:r>
              <a:rPr lang="en-US" sz="4000" dirty="0"/>
              <a:t>BUT, the data structure is preserved differently…</a:t>
            </a:r>
          </a:p>
        </p:txBody>
      </p:sp>
      <p:sp>
        <p:nvSpPr>
          <p:cNvPr id="3" name="Content Placeholder 2">
            <a:extLst>
              <a:ext uri="{FF2B5EF4-FFF2-40B4-BE49-F238E27FC236}">
                <a16:creationId xmlns:a16="http://schemas.microsoft.com/office/drawing/2014/main" id="{E950E810-CCB8-4B93-AACE-B8B3525FF780}"/>
              </a:ext>
            </a:extLst>
          </p:cNvPr>
          <p:cNvSpPr>
            <a:spLocks noGrp="1"/>
          </p:cNvSpPr>
          <p:nvPr>
            <p:ph idx="1"/>
          </p:nvPr>
        </p:nvSpPr>
        <p:spPr>
          <a:xfrm>
            <a:off x="838200" y="1825625"/>
            <a:ext cx="10515600" cy="4351338"/>
          </a:xfrm>
        </p:spPr>
        <p:txBody>
          <a:bodyPr>
            <a:normAutofit lnSpcReduction="10000"/>
          </a:bodyPr>
          <a:lstStyle/>
          <a:p>
            <a:r>
              <a:rPr lang="en-US" sz="2400" dirty="0"/>
              <a:t>Types of data preservation:</a:t>
            </a:r>
          </a:p>
          <a:p>
            <a:endParaRPr lang="en-US" sz="2400" dirty="0"/>
          </a:p>
          <a:p>
            <a:pPr marL="914400" lvl="1" indent="-457200">
              <a:buFont typeface="+mj-lt"/>
              <a:buAutoNum type="arabicPeriod"/>
            </a:pPr>
            <a:r>
              <a:rPr lang="en-US" sz="2000" u="sng" dirty="0"/>
              <a:t>Global</a:t>
            </a:r>
            <a:r>
              <a:rPr lang="en-US" sz="2000" dirty="0"/>
              <a:t> Structure</a:t>
            </a:r>
          </a:p>
          <a:p>
            <a:pPr marL="914400" lvl="1" indent="-457200">
              <a:buFont typeface="+mj-lt"/>
              <a:buAutoNum type="arabicPeriod"/>
            </a:pPr>
            <a:r>
              <a:rPr lang="en-US" sz="2000" u="sng" dirty="0"/>
              <a:t>Local</a:t>
            </a:r>
            <a:r>
              <a:rPr lang="en-US" sz="2000" dirty="0"/>
              <a:t> Structure</a:t>
            </a:r>
          </a:p>
          <a:p>
            <a:pPr marL="914400" lvl="1" indent="-457200">
              <a:buFont typeface="+mj-lt"/>
              <a:buAutoNum type="arabicPeriod"/>
            </a:pPr>
            <a:r>
              <a:rPr lang="en-US" sz="2000" u="sng" dirty="0"/>
              <a:t>Local-Global</a:t>
            </a:r>
            <a:r>
              <a:rPr lang="en-US" sz="2000" dirty="0"/>
              <a:t> Structure</a:t>
            </a:r>
          </a:p>
          <a:p>
            <a:pPr marL="914400" lvl="1" indent="-457200">
              <a:buFont typeface="+mj-lt"/>
              <a:buAutoNum type="arabicPeriod"/>
            </a:pPr>
            <a:endParaRPr lang="en-US" sz="2000" dirty="0"/>
          </a:p>
          <a:p>
            <a:pPr marL="457200" lvl="1" indent="0">
              <a:buNone/>
            </a:pPr>
            <a:endParaRPr lang="en-US" sz="2000" dirty="0"/>
          </a:p>
          <a:p>
            <a:r>
              <a:rPr lang="en-US" sz="2400" b="1" dirty="0"/>
              <a:t>Global structure</a:t>
            </a:r>
            <a:r>
              <a:rPr lang="en-US" sz="2400" dirty="0"/>
              <a:t> focuses on retaining the </a:t>
            </a:r>
            <a:r>
              <a:rPr lang="en-US" sz="2400" b="1" dirty="0"/>
              <a:t>overall geometric relationships</a:t>
            </a:r>
            <a:r>
              <a:rPr lang="en-US" sz="2400" dirty="0"/>
              <a:t> and variance patterns across the entire dataset.</a:t>
            </a:r>
          </a:p>
          <a:p>
            <a:endParaRPr lang="en-US" sz="2400" dirty="0"/>
          </a:p>
          <a:p>
            <a:r>
              <a:rPr lang="en-US" sz="2400" b="1" dirty="0"/>
              <a:t>Local structure</a:t>
            </a:r>
            <a:r>
              <a:rPr lang="en-US" sz="2400" dirty="0"/>
              <a:t> maintains the </a:t>
            </a:r>
            <a:r>
              <a:rPr lang="en-US" sz="2400" b="1" dirty="0"/>
              <a:t>proximity and relationships of nearby points</a:t>
            </a:r>
            <a:r>
              <a:rPr lang="en-US" sz="2400" dirty="0"/>
              <a:t> in the reduced dimensional space</a:t>
            </a:r>
            <a:r>
              <a:rPr lang="en-US" sz="2000" dirty="0"/>
              <a:t>	</a:t>
            </a:r>
            <a:r>
              <a:rPr lang="en-US" dirty="0"/>
              <a:t>	</a:t>
            </a:r>
          </a:p>
        </p:txBody>
      </p:sp>
      <p:graphicFrame>
        <p:nvGraphicFramePr>
          <p:cNvPr id="4" name="Table 3">
            <a:extLst>
              <a:ext uri="{FF2B5EF4-FFF2-40B4-BE49-F238E27FC236}">
                <a16:creationId xmlns:a16="http://schemas.microsoft.com/office/drawing/2014/main" id="{A486B5DC-D24E-49E9-A71E-EABAA9EB355D}"/>
              </a:ext>
            </a:extLst>
          </p:cNvPr>
          <p:cNvGraphicFramePr>
            <a:graphicFrameLocks noGrp="1"/>
          </p:cNvGraphicFramePr>
          <p:nvPr>
            <p:extLst>
              <p:ext uri="{D42A27DB-BD31-4B8C-83A1-F6EECF244321}">
                <p14:modId xmlns:p14="http://schemas.microsoft.com/office/powerpoint/2010/main" val="582114989"/>
              </p:ext>
            </p:extLst>
          </p:nvPr>
        </p:nvGraphicFramePr>
        <p:xfrm>
          <a:off x="5454651" y="1926590"/>
          <a:ext cx="6118224" cy="1483360"/>
        </p:xfrm>
        <a:graphic>
          <a:graphicData uri="http://schemas.openxmlformats.org/drawingml/2006/table">
            <a:tbl>
              <a:tblPr firstRow="1" bandRow="1">
                <a:tableStyleId>{5C22544A-7EE6-4342-B048-85BDC9FD1C3A}</a:tableStyleId>
              </a:tblPr>
              <a:tblGrid>
                <a:gridCol w="1612899">
                  <a:extLst>
                    <a:ext uri="{9D8B030D-6E8A-4147-A177-3AD203B41FA5}">
                      <a16:colId xmlns:a16="http://schemas.microsoft.com/office/drawing/2014/main" val="3106948783"/>
                    </a:ext>
                  </a:extLst>
                </a:gridCol>
                <a:gridCol w="2762478">
                  <a:extLst>
                    <a:ext uri="{9D8B030D-6E8A-4147-A177-3AD203B41FA5}">
                      <a16:colId xmlns:a16="http://schemas.microsoft.com/office/drawing/2014/main" val="1299498493"/>
                    </a:ext>
                  </a:extLst>
                </a:gridCol>
                <a:gridCol w="1742847">
                  <a:extLst>
                    <a:ext uri="{9D8B030D-6E8A-4147-A177-3AD203B41FA5}">
                      <a16:colId xmlns:a16="http://schemas.microsoft.com/office/drawing/2014/main" val="2774823744"/>
                    </a:ext>
                  </a:extLst>
                </a:gridCol>
              </a:tblGrid>
              <a:tr h="370840">
                <a:tc>
                  <a:txBody>
                    <a:bodyPr/>
                    <a:lstStyle/>
                    <a:p>
                      <a:r>
                        <a:rPr lang="en-US" dirty="0"/>
                        <a:t>Type</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val="3024860157"/>
                  </a:ext>
                </a:extLst>
              </a:tr>
              <a:tr h="370840">
                <a:tc>
                  <a:txBody>
                    <a:bodyPr/>
                    <a:lstStyle/>
                    <a:p>
                      <a:r>
                        <a:rPr lang="en-US" dirty="0"/>
                        <a:t>GLOBAL</a:t>
                      </a:r>
                    </a:p>
                  </a:txBody>
                  <a:tcPr/>
                </a:tc>
                <a:tc>
                  <a:txBody>
                    <a:bodyPr/>
                    <a:lstStyle/>
                    <a:p>
                      <a:r>
                        <a:rPr lang="en-US" dirty="0"/>
                        <a:t>long-distance relationships</a:t>
                      </a:r>
                    </a:p>
                  </a:txBody>
                  <a:tcPr/>
                </a:tc>
                <a:tc>
                  <a:txBody>
                    <a:bodyPr/>
                    <a:lstStyle/>
                    <a:p>
                      <a:r>
                        <a:rPr lang="en-US" dirty="0"/>
                        <a:t>PCA</a:t>
                      </a:r>
                    </a:p>
                  </a:txBody>
                  <a:tcPr/>
                </a:tc>
                <a:extLst>
                  <a:ext uri="{0D108BD9-81ED-4DB2-BD59-A6C34878D82A}">
                    <a16:rowId xmlns:a16="http://schemas.microsoft.com/office/drawing/2014/main" val="1072987612"/>
                  </a:ext>
                </a:extLst>
              </a:tr>
              <a:tr h="370840">
                <a:tc>
                  <a:txBody>
                    <a:bodyPr/>
                    <a:lstStyle/>
                    <a:p>
                      <a:r>
                        <a:rPr lang="en-US" dirty="0"/>
                        <a:t>LOCAL</a:t>
                      </a:r>
                    </a:p>
                  </a:txBody>
                  <a:tcPr/>
                </a:tc>
                <a:tc>
                  <a:txBody>
                    <a:bodyPr/>
                    <a:lstStyle/>
                    <a:p>
                      <a:r>
                        <a:rPr lang="en-US" dirty="0"/>
                        <a:t>local neighborhoods</a:t>
                      </a:r>
                    </a:p>
                  </a:txBody>
                  <a:tcPr/>
                </a:tc>
                <a:tc>
                  <a:txBody>
                    <a:bodyPr/>
                    <a:lstStyle/>
                    <a:p>
                      <a:r>
                        <a:rPr lang="en-US" dirty="0"/>
                        <a:t>t-SNE</a:t>
                      </a:r>
                    </a:p>
                  </a:txBody>
                  <a:tcPr/>
                </a:tc>
                <a:extLst>
                  <a:ext uri="{0D108BD9-81ED-4DB2-BD59-A6C34878D82A}">
                    <a16:rowId xmlns:a16="http://schemas.microsoft.com/office/drawing/2014/main" val="1459299492"/>
                  </a:ext>
                </a:extLst>
              </a:tr>
              <a:tr h="370840">
                <a:tc>
                  <a:txBody>
                    <a:bodyPr/>
                    <a:lstStyle/>
                    <a:p>
                      <a:r>
                        <a:rPr lang="en-US" dirty="0"/>
                        <a:t>LOCAL-GLOBAL</a:t>
                      </a:r>
                    </a:p>
                  </a:txBody>
                  <a:tcPr/>
                </a:tc>
                <a:tc>
                  <a:txBody>
                    <a:bodyPr/>
                    <a:lstStyle/>
                    <a:p>
                      <a:r>
                        <a:rPr lang="en-US" dirty="0"/>
                        <a:t>balance between the two</a:t>
                      </a:r>
                    </a:p>
                  </a:txBody>
                  <a:tcPr/>
                </a:tc>
                <a:tc>
                  <a:txBody>
                    <a:bodyPr/>
                    <a:lstStyle/>
                    <a:p>
                      <a:r>
                        <a:rPr lang="en-US" dirty="0"/>
                        <a:t>UMAP, PaCMAP</a:t>
                      </a:r>
                    </a:p>
                  </a:txBody>
                  <a:tcPr/>
                </a:tc>
                <a:extLst>
                  <a:ext uri="{0D108BD9-81ED-4DB2-BD59-A6C34878D82A}">
                    <a16:rowId xmlns:a16="http://schemas.microsoft.com/office/drawing/2014/main" val="2410394614"/>
                  </a:ext>
                </a:extLst>
              </a:tr>
            </a:tbl>
          </a:graphicData>
        </a:graphic>
      </p:graphicFrame>
    </p:spTree>
    <p:extLst>
      <p:ext uri="{BB962C8B-B14F-4D97-AF65-F5344CB8AC3E}">
        <p14:creationId xmlns:p14="http://schemas.microsoft.com/office/powerpoint/2010/main" val="2851161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(MNIST)</a:t>
            </a:r>
          </a:p>
        </p:txBody>
      </p:sp>
      <p:pic>
        <p:nvPicPr>
          <p:cNvPr id="5" name="Picture 4">
            <a:extLst>
              <a:ext uri="{FF2B5EF4-FFF2-40B4-BE49-F238E27FC236}">
                <a16:creationId xmlns:a16="http://schemas.microsoft.com/office/drawing/2014/main" id="{97B38220-1894-47D2-BEA2-A57ACAC06B1A}"/>
              </a:ext>
            </a:extLst>
          </p:cNvPr>
          <p:cNvPicPr>
            <a:picLocks noChangeAspect="1"/>
          </p:cNvPicPr>
          <p:nvPr/>
        </p:nvPicPr>
        <p:blipFill>
          <a:blip r:embed="rId2"/>
          <a:stretch>
            <a:fillRect/>
          </a:stretch>
        </p:blipFill>
        <p:spPr>
          <a:xfrm>
            <a:off x="2791414" y="1598018"/>
            <a:ext cx="6609172" cy="5180816"/>
          </a:xfrm>
          <a:prstGeom prst="rect">
            <a:avLst/>
          </a:prstGeom>
        </p:spPr>
      </p:pic>
    </p:spTree>
    <p:extLst>
      <p:ext uri="{BB962C8B-B14F-4D97-AF65-F5344CB8AC3E}">
        <p14:creationId xmlns:p14="http://schemas.microsoft.com/office/powerpoint/2010/main" val="406883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AE19-A618-4319-A5D1-08EAC747A755}"/>
              </a:ext>
            </a:extLst>
          </p:cNvPr>
          <p:cNvSpPr>
            <a:spLocks noGrp="1"/>
          </p:cNvSpPr>
          <p:nvPr>
            <p:ph type="title"/>
          </p:nvPr>
        </p:nvSpPr>
        <p:spPr/>
        <p:txBody>
          <a:bodyPr/>
          <a:lstStyle/>
          <a:p>
            <a:r>
              <a:rPr lang="en-US" dirty="0"/>
              <a:t>Benchmarks (Mammoth)</a:t>
            </a:r>
          </a:p>
        </p:txBody>
      </p:sp>
      <p:pic>
        <p:nvPicPr>
          <p:cNvPr id="4" name="Content Placeholder 3">
            <a:extLst>
              <a:ext uri="{FF2B5EF4-FFF2-40B4-BE49-F238E27FC236}">
                <a16:creationId xmlns:a16="http://schemas.microsoft.com/office/drawing/2014/main" id="{3FA71603-F70B-4840-950F-B211D1744B3E}"/>
              </a:ext>
            </a:extLst>
          </p:cNvPr>
          <p:cNvPicPr>
            <a:picLocks noGrp="1" noChangeAspect="1"/>
          </p:cNvPicPr>
          <p:nvPr>
            <p:ph idx="1"/>
          </p:nvPr>
        </p:nvPicPr>
        <p:blipFill>
          <a:blip r:embed="rId2"/>
          <a:stretch>
            <a:fillRect/>
          </a:stretch>
        </p:blipFill>
        <p:spPr>
          <a:xfrm>
            <a:off x="2570640" y="1400189"/>
            <a:ext cx="7050720" cy="5457811"/>
          </a:xfrm>
          <a:prstGeom prst="rect">
            <a:avLst/>
          </a:prstGeom>
        </p:spPr>
      </p:pic>
    </p:spTree>
    <p:extLst>
      <p:ext uri="{BB962C8B-B14F-4D97-AF65-F5344CB8AC3E}">
        <p14:creationId xmlns:p14="http://schemas.microsoft.com/office/powerpoint/2010/main" val="2315958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10000"/>
          </a:bodyPr>
          <a:lstStyle/>
          <a:p>
            <a:r>
              <a:rPr lang="en-US" dirty="0"/>
              <a:t>Definition: Grouping similar data points together</a:t>
            </a:r>
          </a:p>
          <a:p>
            <a:endParaRPr lang="en-US" dirty="0"/>
          </a:p>
          <a:p>
            <a:r>
              <a:rPr lang="en-US" dirty="0"/>
              <a:t>Types:</a:t>
            </a:r>
          </a:p>
          <a:p>
            <a:pPr lvl="1"/>
            <a:r>
              <a:rPr lang="en-US" dirty="0"/>
              <a:t>Partition based</a:t>
            </a:r>
          </a:p>
          <a:p>
            <a:pPr lvl="1"/>
            <a:r>
              <a:rPr lang="en-US" dirty="0"/>
              <a:t>Hierarchical based</a:t>
            </a:r>
          </a:p>
          <a:p>
            <a:pPr lvl="1"/>
            <a:r>
              <a:rPr lang="en-US" dirty="0"/>
              <a:t>Density based</a:t>
            </a:r>
          </a:p>
          <a:p>
            <a:endParaRPr lang="en-US" dirty="0"/>
          </a:p>
          <a:p>
            <a:r>
              <a:rPr lang="en-US" dirty="0"/>
              <a:t>Popular algorithms:</a:t>
            </a:r>
          </a:p>
          <a:p>
            <a:pPr lvl="1"/>
            <a:r>
              <a:rPr lang="en-US" dirty="0"/>
              <a:t>K-Means (partition based)</a:t>
            </a:r>
          </a:p>
          <a:p>
            <a:pPr lvl="1"/>
            <a:r>
              <a:rPr lang="en-US" dirty="0"/>
              <a:t>Hierarchical Clustering (hierarchical based)</a:t>
            </a:r>
          </a:p>
          <a:p>
            <a:pPr lvl="1"/>
            <a:r>
              <a:rPr lang="en-US" dirty="0"/>
              <a:t>DBSCAN (density based)</a:t>
            </a:r>
          </a:p>
          <a:p>
            <a:pPr lvl="1"/>
            <a:endParaRPr lang="en-US" dirty="0"/>
          </a:p>
        </p:txBody>
      </p:sp>
    </p:spTree>
    <p:extLst>
      <p:ext uri="{BB962C8B-B14F-4D97-AF65-F5344CB8AC3E}">
        <p14:creationId xmlns:p14="http://schemas.microsoft.com/office/powerpoint/2010/main" val="214862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p:txBody>
          <a:bodyPr>
            <a:normAutofit fontScale="92500" lnSpcReduction="20000"/>
          </a:bodyPr>
          <a:lstStyle/>
          <a:p>
            <a:r>
              <a:rPr lang="en-US" dirty="0"/>
              <a:t>Definition: Grouping similar data points together using centroids</a:t>
            </a:r>
          </a:p>
          <a:p>
            <a:endParaRPr lang="en-US" dirty="0"/>
          </a:p>
          <a:p>
            <a:r>
              <a:rPr lang="en-US" dirty="0"/>
              <a:t>How it works:</a:t>
            </a:r>
          </a:p>
          <a:p>
            <a:pPr lvl="1"/>
            <a:r>
              <a:rPr lang="en-US" dirty="0"/>
              <a:t>Initialization- select k random points as initial centroids</a:t>
            </a:r>
          </a:p>
          <a:p>
            <a:pPr lvl="1"/>
            <a:r>
              <a:rPr lang="en-US" dirty="0"/>
              <a:t>Assignment step- assign each data point to the nearest centroid (based on Euclidean distance)</a:t>
            </a:r>
          </a:p>
          <a:p>
            <a:pPr lvl="1"/>
            <a:r>
              <a:rPr lang="en-US" dirty="0"/>
              <a:t>Update step- calculate the new centroid for each cluster (mean of all points in the cluster)</a:t>
            </a:r>
          </a:p>
          <a:p>
            <a:pPr lvl="1"/>
            <a:r>
              <a:rPr lang="en-US" dirty="0"/>
              <a:t>Repeat- iterate between assignment and update steps until centroids stabilize</a:t>
            </a:r>
          </a:p>
          <a:p>
            <a:endParaRPr lang="en-US" dirty="0"/>
          </a:p>
          <a:p>
            <a:r>
              <a:rPr lang="en-US" dirty="0"/>
              <a:t>Pros: simple, efficient</a:t>
            </a:r>
          </a:p>
          <a:p>
            <a:r>
              <a:rPr lang="en-US" dirty="0"/>
              <a:t>Cons: sensitive to initialization, have to select k number of clusters</a:t>
            </a:r>
          </a:p>
        </p:txBody>
      </p:sp>
    </p:spTree>
    <p:extLst>
      <p:ext uri="{BB962C8B-B14F-4D97-AF65-F5344CB8AC3E}">
        <p14:creationId xmlns:p14="http://schemas.microsoft.com/office/powerpoint/2010/main" val="395621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6" name="Content Placeholder 5">
            <a:extLst>
              <a:ext uri="{FF2B5EF4-FFF2-40B4-BE49-F238E27FC236}">
                <a16:creationId xmlns:a16="http://schemas.microsoft.com/office/drawing/2014/main" id="{F7894589-4B46-4C59-87D2-51A15E2881E4}"/>
              </a:ext>
            </a:extLst>
          </p:cNvPr>
          <p:cNvPicPr>
            <a:picLocks noGrp="1" noChangeAspect="1"/>
          </p:cNvPicPr>
          <p:nvPr>
            <p:ph idx="1"/>
          </p:nvPr>
        </p:nvPicPr>
        <p:blipFill>
          <a:blip r:embed="rId2"/>
          <a:stretch>
            <a:fillRect/>
          </a:stretch>
        </p:blipFill>
        <p:spPr>
          <a:xfrm>
            <a:off x="4848797" y="622854"/>
            <a:ext cx="6650213" cy="5870021"/>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each iteration, the centroids move closer to the center of the expected clusters.</a:t>
            </a:r>
          </a:p>
          <a:p>
            <a:endParaRPr lang="en-US" dirty="0"/>
          </a:p>
          <a:p>
            <a:r>
              <a:rPr lang="en-US" dirty="0"/>
              <a:t>Points are reassigned each step until convergence.</a:t>
            </a:r>
          </a:p>
        </p:txBody>
      </p:sp>
    </p:spTree>
    <p:extLst>
      <p:ext uri="{BB962C8B-B14F-4D97-AF65-F5344CB8AC3E}">
        <p14:creationId xmlns:p14="http://schemas.microsoft.com/office/powerpoint/2010/main" val="2780564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K-Means</a:t>
            </a:r>
          </a:p>
        </p:txBody>
      </p:sp>
      <p:pic>
        <p:nvPicPr>
          <p:cNvPr id="5" name="Content Placeholder 4">
            <a:extLst>
              <a:ext uri="{FF2B5EF4-FFF2-40B4-BE49-F238E27FC236}">
                <a16:creationId xmlns:a16="http://schemas.microsoft.com/office/drawing/2014/main" id="{099B6292-E134-4CC7-AA57-C926CF24C9AC}"/>
              </a:ext>
            </a:extLst>
          </p:cNvPr>
          <p:cNvPicPr>
            <a:picLocks noGrp="1" noChangeAspect="1"/>
          </p:cNvPicPr>
          <p:nvPr>
            <p:ph idx="1"/>
          </p:nvPr>
        </p:nvPicPr>
        <p:blipFill>
          <a:blip r:embed="rId2"/>
          <a:stretch>
            <a:fillRect/>
          </a:stretch>
        </p:blipFill>
        <p:spPr>
          <a:xfrm>
            <a:off x="5439836" y="1690688"/>
            <a:ext cx="5430008" cy="3877216"/>
          </a:xfrm>
          <a:prstGeom prst="rect">
            <a:avLst/>
          </a:prstGeom>
        </p:spPr>
      </p:pic>
      <p:sp>
        <p:nvSpPr>
          <p:cNvPr id="7" name="Content Placeholder 2">
            <a:extLst>
              <a:ext uri="{FF2B5EF4-FFF2-40B4-BE49-F238E27FC236}">
                <a16:creationId xmlns:a16="http://schemas.microsoft.com/office/drawing/2014/main" id="{00DBD741-8C67-4659-BAB1-E91E2350A851}"/>
              </a:ext>
            </a:extLst>
          </p:cNvPr>
          <p:cNvSpPr txBox="1">
            <a:spLocks/>
          </p:cNvSpPr>
          <p:nvPr/>
        </p:nvSpPr>
        <p:spPr>
          <a:xfrm>
            <a:off x="838200" y="1825625"/>
            <a:ext cx="36302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Convergence is governed by an error function that maximizes the distance between clusters and minimizes distance of points within clusters.</a:t>
            </a:r>
          </a:p>
        </p:txBody>
      </p:sp>
    </p:spTree>
    <p:extLst>
      <p:ext uri="{BB962C8B-B14F-4D97-AF65-F5344CB8AC3E}">
        <p14:creationId xmlns:p14="http://schemas.microsoft.com/office/powerpoint/2010/main" val="122395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Activity #3 “K-Means Demo”</a:t>
            </a:r>
          </a:p>
        </p:txBody>
      </p:sp>
      <p:pic>
        <p:nvPicPr>
          <p:cNvPr id="7" name="Content Placeholder 6">
            <a:extLst>
              <a:ext uri="{FF2B5EF4-FFF2-40B4-BE49-F238E27FC236}">
                <a16:creationId xmlns:a16="http://schemas.microsoft.com/office/drawing/2014/main" id="{01C09789-551D-4EDF-8299-59B252BA126A}"/>
              </a:ext>
            </a:extLst>
          </p:cNvPr>
          <p:cNvPicPr>
            <a:picLocks noGrp="1" noChangeAspect="1"/>
          </p:cNvPicPr>
          <p:nvPr>
            <p:ph idx="1"/>
          </p:nvPr>
        </p:nvPicPr>
        <p:blipFill>
          <a:blip r:embed="rId2"/>
          <a:stretch>
            <a:fillRect/>
          </a:stretch>
        </p:blipFill>
        <p:spPr>
          <a:xfrm>
            <a:off x="612370" y="2568025"/>
            <a:ext cx="3643334" cy="3725670"/>
          </a:xfrm>
          <a:prstGeom prst="rect">
            <a:avLst/>
          </a:prstGeom>
        </p:spPr>
      </p:pic>
      <p:pic>
        <p:nvPicPr>
          <p:cNvPr id="8" name="Picture 7">
            <a:extLst>
              <a:ext uri="{FF2B5EF4-FFF2-40B4-BE49-F238E27FC236}">
                <a16:creationId xmlns:a16="http://schemas.microsoft.com/office/drawing/2014/main" id="{5CD02560-0FCB-46B9-BA69-2B1C9EB31B4A}"/>
              </a:ext>
            </a:extLst>
          </p:cNvPr>
          <p:cNvPicPr>
            <a:picLocks noChangeAspect="1"/>
          </p:cNvPicPr>
          <p:nvPr/>
        </p:nvPicPr>
        <p:blipFill>
          <a:blip r:embed="rId3"/>
          <a:stretch>
            <a:fillRect/>
          </a:stretch>
        </p:blipFill>
        <p:spPr>
          <a:xfrm>
            <a:off x="6614139" y="2568025"/>
            <a:ext cx="3643334" cy="3726373"/>
          </a:xfrm>
          <a:prstGeom prst="rect">
            <a:avLst/>
          </a:prstGeom>
        </p:spPr>
      </p:pic>
      <p:pic>
        <p:nvPicPr>
          <p:cNvPr id="12" name="Graphic 11" descr="Smiling face with no fill">
            <a:extLst>
              <a:ext uri="{FF2B5EF4-FFF2-40B4-BE49-F238E27FC236}">
                <a16:creationId xmlns:a16="http://schemas.microsoft.com/office/drawing/2014/main" id="{C4379D45-EFB3-4222-BE20-6E653194B6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8606" y="1580745"/>
            <a:ext cx="914400" cy="914400"/>
          </a:xfrm>
          <a:prstGeom prst="rect">
            <a:avLst/>
          </a:prstGeom>
        </p:spPr>
      </p:pic>
      <p:pic>
        <p:nvPicPr>
          <p:cNvPr id="14" name="Graphic 13" descr="Sad face with no fill">
            <a:extLst>
              <a:ext uri="{FF2B5EF4-FFF2-40B4-BE49-F238E27FC236}">
                <a16:creationId xmlns:a16="http://schemas.microsoft.com/office/drawing/2014/main" id="{A521F71F-7488-4C78-8381-2F5BEB2A7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6837" y="1580745"/>
            <a:ext cx="914400" cy="914400"/>
          </a:xfrm>
          <a:prstGeom prst="rect">
            <a:avLst/>
          </a:prstGeom>
        </p:spPr>
      </p:pic>
    </p:spTree>
    <p:extLst>
      <p:ext uri="{BB962C8B-B14F-4D97-AF65-F5344CB8AC3E}">
        <p14:creationId xmlns:p14="http://schemas.microsoft.com/office/powerpoint/2010/main" val="3216908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DBSCAN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605064"/>
                <a:ext cx="10515600" cy="5136204"/>
              </a:xfrm>
            </p:spPr>
            <p:txBody>
              <a:bodyPr>
                <a:normAutofit fontScale="70000" lnSpcReduction="20000"/>
              </a:bodyPr>
              <a:lstStyle/>
              <a:p>
                <a:r>
                  <a:rPr lang="en-US" b="1" dirty="0"/>
                  <a:t>D</a:t>
                </a:r>
                <a:r>
                  <a:rPr lang="en-US" dirty="0"/>
                  <a:t>ensity-</a:t>
                </a:r>
                <a:r>
                  <a:rPr lang="en-US" b="1" dirty="0"/>
                  <a:t>B</a:t>
                </a:r>
                <a:r>
                  <a:rPr lang="en-US" dirty="0"/>
                  <a:t>ased </a:t>
                </a:r>
                <a:r>
                  <a:rPr lang="en-US" b="1" dirty="0"/>
                  <a:t>S</a:t>
                </a:r>
                <a:r>
                  <a:rPr lang="en-US" dirty="0"/>
                  <a:t>patial </a:t>
                </a:r>
                <a:r>
                  <a:rPr lang="en-US" b="1" dirty="0"/>
                  <a:t>C</a:t>
                </a:r>
                <a:r>
                  <a:rPr lang="en-US" dirty="0"/>
                  <a:t>lustering of </a:t>
                </a:r>
                <a:r>
                  <a:rPr lang="en-US" b="1" dirty="0"/>
                  <a:t>A</a:t>
                </a:r>
                <a:r>
                  <a:rPr lang="en-US" dirty="0"/>
                  <a:t>pplications with </a:t>
                </a:r>
                <a:r>
                  <a:rPr lang="en-US" b="1" dirty="0"/>
                  <a:t>N</a:t>
                </a:r>
                <a:r>
                  <a:rPr lang="en-US" dirty="0"/>
                  <a:t>oise</a:t>
                </a:r>
              </a:p>
              <a:p>
                <a:endParaRPr lang="en-US" dirty="0"/>
              </a:p>
              <a:p>
                <a:r>
                  <a:rPr lang="en-US" dirty="0"/>
                  <a:t>How it works:</a:t>
                </a:r>
              </a:p>
              <a:p>
                <a:pPr marL="971550" lvl="1" indent="-514350">
                  <a:buFont typeface="+mj-lt"/>
                  <a:buAutoNum type="arabicPeriod"/>
                </a:pPr>
                <a:r>
                  <a:rPr lang="en-US" dirty="0"/>
                  <a:t>Define a neighborhood radius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 minimum number of points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required to form a dense region</a:t>
                </a:r>
              </a:p>
              <a:p>
                <a:pPr marL="971550" lvl="1" indent="-514350">
                  <a:buFont typeface="+mj-lt"/>
                  <a:buAutoNum type="arabicPeriod"/>
                </a:pPr>
                <a:r>
                  <a:rPr lang="en-US" dirty="0"/>
                  <a:t>Start with an unvisited point:</a:t>
                </a:r>
              </a:p>
              <a:p>
                <a:pPr lvl="3">
                  <a:buFont typeface="Courier New" panose="02070309020205020404" pitchFamily="49" charset="0"/>
                  <a:buChar char="o"/>
                </a:pPr>
                <a:r>
                  <a:rPr lang="en-US" dirty="0"/>
                  <a:t>If it has at least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neighbors within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it becomes a core point and starts forming a cluster</a:t>
                </a:r>
              </a:p>
              <a:p>
                <a:pPr lvl="3">
                  <a:buFont typeface="Courier New" panose="02070309020205020404" pitchFamily="49" charset="0"/>
                  <a:buChar char="o"/>
                </a:pPr>
                <a:r>
                  <a:rPr lang="en-US" dirty="0"/>
                  <a:t>Expand the cluster by recursively adding points that are unreachable from core points</a:t>
                </a:r>
              </a:p>
              <a:p>
                <a:pPr lvl="3">
                  <a:buFont typeface="Courier New" panose="02070309020205020404" pitchFamily="49" charset="0"/>
                  <a:buChar char="o"/>
                </a:pPr>
                <a:r>
                  <a:rPr lang="en-US" dirty="0"/>
                  <a:t>Points that do not meet the density criteria are marked as noise</a:t>
                </a:r>
              </a:p>
              <a:p>
                <a:pPr marL="971550" lvl="1" indent="-514350">
                  <a:buFont typeface="+mj-lt"/>
                  <a:buAutoNum type="arabicPeriod"/>
                </a:pPr>
                <a:r>
                  <a:rPr lang="en-US" dirty="0"/>
                  <a:t>Clusters grow based on density-connectivity</a:t>
                </a:r>
              </a:p>
              <a:p>
                <a:pPr marL="971550" lvl="1" indent="-514350">
                  <a:buFont typeface="+mj-lt"/>
                  <a:buAutoNum type="arabicPeriod"/>
                </a:pPr>
                <a:endParaRPr lang="en-US" dirty="0"/>
              </a:p>
              <a:p>
                <a:r>
                  <a:rPr lang="en-US" dirty="0"/>
                  <a:t>Pros: </a:t>
                </a:r>
              </a:p>
              <a:p>
                <a:pPr lvl="1"/>
                <a:r>
                  <a:rPr lang="en-US" dirty="0"/>
                  <a:t>Can detect clusters of arbitrary shapes,</a:t>
                </a:r>
              </a:p>
              <a:p>
                <a:pPr lvl="1"/>
                <a:r>
                  <a:rPr lang="en-US" dirty="0"/>
                  <a:t>Handles noise and outliers</a:t>
                </a:r>
              </a:p>
              <a:p>
                <a:pPr lvl="1"/>
                <a:r>
                  <a:rPr lang="en-US" dirty="0"/>
                  <a:t>No need to specify number of clusters</a:t>
                </a:r>
              </a:p>
              <a:p>
                <a:r>
                  <a:rPr lang="en-US" dirty="0"/>
                  <a:t>Cons: </a:t>
                </a:r>
              </a:p>
              <a:p>
                <a:pPr lvl="1"/>
                <a:r>
                  <a:rPr lang="en-US" dirty="0"/>
                  <a:t>Sensitive to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a:p>
                <a:pPr lvl="1"/>
                <a:r>
                  <a:rPr lang="en-US" dirty="0"/>
                  <a:t>Struggles with clusters of varying densities</a:t>
                </a:r>
              </a:p>
              <a:p>
                <a:pPr lvl="1"/>
                <a:r>
                  <a:rPr lang="en-US" dirty="0"/>
                  <a:t>Computationally expensive</a:t>
                </a:r>
              </a:p>
            </p:txBody>
          </p:sp>
        </mc:Choice>
        <mc:Fallback xmlns="">
          <p:sp>
            <p:nvSpPr>
              <p:cNvPr id="3" name="Content Placeholder 2">
                <a:extLst>
                  <a:ext uri="{FF2B5EF4-FFF2-40B4-BE49-F238E27FC236}">
                    <a16:creationId xmlns:a16="http://schemas.microsoft.com/office/drawing/2014/main" id="{025D0077-6E9A-43A1-BD06-7516C9C1F45D}"/>
                  </a:ext>
                </a:extLst>
              </p:cNvPr>
              <p:cNvSpPr>
                <a:spLocks noGrp="1" noRot="1" noChangeAspect="1" noMove="1" noResize="1" noEditPoints="1" noAdjustHandles="1" noChangeArrowheads="1" noChangeShapeType="1" noTextEdit="1"/>
              </p:cNvSpPr>
              <p:nvPr>
                <p:ph idx="1"/>
              </p:nvPr>
            </p:nvSpPr>
            <p:spPr>
              <a:xfrm>
                <a:off x="838200" y="1605064"/>
                <a:ext cx="10515600" cy="5136204"/>
              </a:xfrm>
              <a:blipFill>
                <a:blip r:embed="rId2"/>
                <a:stretch>
                  <a:fillRect l="-522" t="-2135"/>
                </a:stretch>
              </a:blipFill>
            </p:spPr>
            <p:txBody>
              <a:bodyPr/>
              <a:lstStyle/>
              <a:p>
                <a:r>
                  <a:rPr lang="en-US">
                    <a:noFill/>
                  </a:rPr>
                  <a:t> </a:t>
                </a:r>
              </a:p>
            </p:txBody>
          </p:sp>
        </mc:Fallback>
      </mc:AlternateContent>
    </p:spTree>
    <p:extLst>
      <p:ext uri="{BB962C8B-B14F-4D97-AF65-F5344CB8AC3E}">
        <p14:creationId xmlns:p14="http://schemas.microsoft.com/office/powerpoint/2010/main" val="286800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6465-737C-44D7-B4F6-524A01226178}"/>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5A5E18C4-4712-4F0D-A10B-BF23BE23B628}"/>
              </a:ext>
            </a:extLst>
          </p:cNvPr>
          <p:cNvSpPr>
            <a:spLocks noGrp="1"/>
          </p:cNvSpPr>
          <p:nvPr>
            <p:ph idx="1"/>
          </p:nvPr>
        </p:nvSpPr>
        <p:spPr/>
        <p:txBody>
          <a:bodyPr>
            <a:normAutofit fontScale="92500" lnSpcReduction="20000"/>
          </a:bodyPr>
          <a:lstStyle/>
          <a:p>
            <a:r>
              <a:rPr lang="en-US" dirty="0"/>
              <a:t>Open up the command terminal on your pc (not in VSCODE)</a:t>
            </a:r>
          </a:p>
          <a:p>
            <a:endParaRPr lang="en-US" dirty="0"/>
          </a:p>
          <a:p>
            <a:r>
              <a:rPr lang="en-US" dirty="0"/>
              <a:t>Get comfortable with navigating to folders through the cmd line</a:t>
            </a:r>
          </a:p>
          <a:p>
            <a:endParaRPr lang="en-US" dirty="0"/>
          </a:p>
          <a:p>
            <a:pPr lvl="1">
              <a:buFont typeface="Wingdings" panose="05000000000000000000" pitchFamily="2" charset="2"/>
              <a:buChar char="Ø"/>
            </a:pPr>
            <a:r>
              <a:rPr lang="en-US" dirty="0"/>
              <a:t>  cd &lt;path&gt;</a:t>
            </a:r>
          </a:p>
          <a:p>
            <a:pPr marL="457200" lvl="1" indent="0">
              <a:buNone/>
            </a:pPr>
            <a:endParaRPr lang="en-US" dirty="0"/>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cd \</a:t>
            </a:r>
          </a:p>
          <a:p>
            <a:pPr lvl="1">
              <a:buFont typeface="Wingdings" panose="05000000000000000000" pitchFamily="2" charset="2"/>
              <a:buChar char="Ø"/>
            </a:pPr>
            <a:r>
              <a:rPr lang="en-US" dirty="0"/>
              <a:t>  cls </a:t>
            </a:r>
          </a:p>
          <a:p>
            <a:pPr lvl="1">
              <a:buFont typeface="Wingdings" panose="05000000000000000000" pitchFamily="2" charset="2"/>
              <a:buChar char="Ø"/>
            </a:pPr>
            <a:r>
              <a:rPr lang="en-US" dirty="0"/>
              <a:t>  Ctrl + C</a:t>
            </a:r>
          </a:p>
          <a:p>
            <a:pPr>
              <a:buFont typeface="Wingdings" panose="05000000000000000000" pitchFamily="2" charset="2"/>
              <a:buChar char="Ø"/>
            </a:pPr>
            <a:endParaRPr lang="en-US" dirty="0"/>
          </a:p>
          <a:p>
            <a:r>
              <a:rPr lang="en-US" dirty="0"/>
              <a:t>Navigate to a folder where you store your repositories..</a:t>
            </a:r>
          </a:p>
          <a:p>
            <a:pPr>
              <a:buFont typeface="Wingdings" panose="05000000000000000000" pitchFamily="2" charset="2"/>
              <a:buChar char="Ø"/>
            </a:pPr>
            <a:endParaRPr lang="en-US" dirty="0"/>
          </a:p>
        </p:txBody>
      </p:sp>
      <p:sp>
        <p:nvSpPr>
          <p:cNvPr id="4" name="TextBox 3">
            <a:extLst>
              <a:ext uri="{FF2B5EF4-FFF2-40B4-BE49-F238E27FC236}">
                <a16:creationId xmlns:a16="http://schemas.microsoft.com/office/drawing/2014/main" id="{E5FD2C44-03FF-40D5-8052-C39FBCF04C42}"/>
              </a:ext>
            </a:extLst>
          </p:cNvPr>
          <p:cNvSpPr txBox="1"/>
          <p:nvPr/>
        </p:nvSpPr>
        <p:spPr>
          <a:xfrm>
            <a:off x="2705100" y="3883542"/>
            <a:ext cx="1772986" cy="369332"/>
          </a:xfrm>
          <a:prstGeom prst="rect">
            <a:avLst/>
          </a:prstGeom>
          <a:noFill/>
        </p:spPr>
        <p:txBody>
          <a:bodyPr wrap="none" rtlCol="0">
            <a:spAutoFit/>
          </a:bodyPr>
          <a:lstStyle/>
          <a:p>
            <a:r>
              <a:rPr lang="en-US" dirty="0"/>
              <a:t>*move up a level</a:t>
            </a:r>
          </a:p>
        </p:txBody>
      </p:sp>
      <p:sp>
        <p:nvSpPr>
          <p:cNvPr id="5" name="TextBox 4">
            <a:extLst>
              <a:ext uri="{FF2B5EF4-FFF2-40B4-BE49-F238E27FC236}">
                <a16:creationId xmlns:a16="http://schemas.microsoft.com/office/drawing/2014/main" id="{EC108773-5062-48C4-9488-1B143734B931}"/>
              </a:ext>
            </a:extLst>
          </p:cNvPr>
          <p:cNvSpPr txBox="1"/>
          <p:nvPr/>
        </p:nvSpPr>
        <p:spPr>
          <a:xfrm>
            <a:off x="2705100" y="4252874"/>
            <a:ext cx="2128660" cy="369332"/>
          </a:xfrm>
          <a:prstGeom prst="rect">
            <a:avLst/>
          </a:prstGeom>
          <a:noFill/>
        </p:spPr>
        <p:txBody>
          <a:bodyPr wrap="none" rtlCol="0">
            <a:spAutoFit/>
          </a:bodyPr>
          <a:lstStyle/>
          <a:p>
            <a:r>
              <a:rPr lang="en-US" dirty="0"/>
              <a:t>*go to root directory</a:t>
            </a:r>
          </a:p>
        </p:txBody>
      </p:sp>
      <p:sp>
        <p:nvSpPr>
          <p:cNvPr id="6" name="TextBox 5">
            <a:extLst>
              <a:ext uri="{FF2B5EF4-FFF2-40B4-BE49-F238E27FC236}">
                <a16:creationId xmlns:a16="http://schemas.microsoft.com/office/drawing/2014/main" id="{8E73187F-EEFF-4BB2-8387-EFCFA67BA574}"/>
              </a:ext>
            </a:extLst>
          </p:cNvPr>
          <p:cNvSpPr txBox="1"/>
          <p:nvPr/>
        </p:nvSpPr>
        <p:spPr>
          <a:xfrm>
            <a:off x="2705100" y="4572477"/>
            <a:ext cx="1602426" cy="369332"/>
          </a:xfrm>
          <a:prstGeom prst="rect">
            <a:avLst/>
          </a:prstGeom>
          <a:noFill/>
        </p:spPr>
        <p:txBody>
          <a:bodyPr wrap="none" rtlCol="0">
            <a:spAutoFit/>
          </a:bodyPr>
          <a:lstStyle/>
          <a:p>
            <a:r>
              <a:rPr lang="en-US" dirty="0"/>
              <a:t>*clear terminal</a:t>
            </a:r>
          </a:p>
        </p:txBody>
      </p:sp>
      <p:sp>
        <p:nvSpPr>
          <p:cNvPr id="7" name="TextBox 6">
            <a:extLst>
              <a:ext uri="{FF2B5EF4-FFF2-40B4-BE49-F238E27FC236}">
                <a16:creationId xmlns:a16="http://schemas.microsoft.com/office/drawing/2014/main" id="{8D39AC85-EDD1-4377-8813-221DAF8C36B2}"/>
              </a:ext>
            </a:extLst>
          </p:cNvPr>
          <p:cNvSpPr txBox="1"/>
          <p:nvPr/>
        </p:nvSpPr>
        <p:spPr>
          <a:xfrm>
            <a:off x="2705100" y="4892080"/>
            <a:ext cx="1987916" cy="369332"/>
          </a:xfrm>
          <a:prstGeom prst="rect">
            <a:avLst/>
          </a:prstGeom>
          <a:noFill/>
        </p:spPr>
        <p:txBody>
          <a:bodyPr wrap="none" rtlCol="0">
            <a:spAutoFit/>
          </a:bodyPr>
          <a:lstStyle/>
          <a:p>
            <a:r>
              <a:rPr lang="en-US" dirty="0"/>
              <a:t>*interrupt terminal</a:t>
            </a:r>
          </a:p>
        </p:txBody>
      </p:sp>
    </p:spTree>
    <p:extLst>
      <p:ext uri="{BB962C8B-B14F-4D97-AF65-F5344CB8AC3E}">
        <p14:creationId xmlns:p14="http://schemas.microsoft.com/office/powerpoint/2010/main" val="126121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u="sng" dirty="0"/>
              <a:t>Centroid</a:t>
            </a:r>
            <a:r>
              <a:rPr lang="en-US" dirty="0"/>
              <a:t>-based vs </a:t>
            </a:r>
            <a:r>
              <a:rPr lang="en-US" u="sng" dirty="0"/>
              <a:t>Density</a:t>
            </a:r>
            <a:r>
              <a:rPr lang="en-US" dirty="0"/>
              <a:t>-based</a:t>
            </a:r>
          </a:p>
        </p:txBody>
      </p:sp>
      <p:pic>
        <p:nvPicPr>
          <p:cNvPr id="5" name="Picture 4">
            <a:extLst>
              <a:ext uri="{FF2B5EF4-FFF2-40B4-BE49-F238E27FC236}">
                <a16:creationId xmlns:a16="http://schemas.microsoft.com/office/drawing/2014/main" id="{A9FDA568-BEA3-410D-8120-939ECAE2D757}"/>
              </a:ext>
            </a:extLst>
          </p:cNvPr>
          <p:cNvPicPr>
            <a:picLocks noChangeAspect="1"/>
          </p:cNvPicPr>
          <p:nvPr/>
        </p:nvPicPr>
        <p:blipFill rotWithShape="1">
          <a:blip r:embed="rId2"/>
          <a:srcRect t="1518"/>
          <a:stretch/>
        </p:blipFill>
        <p:spPr>
          <a:xfrm>
            <a:off x="3870412" y="1818984"/>
            <a:ext cx="4451176" cy="1762805"/>
          </a:xfrm>
          <a:prstGeom prst="rect">
            <a:avLst/>
          </a:prstGeom>
        </p:spPr>
      </p:pic>
      <p:pic>
        <p:nvPicPr>
          <p:cNvPr id="8" name="Picture 7">
            <a:extLst>
              <a:ext uri="{FF2B5EF4-FFF2-40B4-BE49-F238E27FC236}">
                <a16:creationId xmlns:a16="http://schemas.microsoft.com/office/drawing/2014/main" id="{7B5EA7DB-049A-4C51-9E2F-670BA315017C}"/>
              </a:ext>
            </a:extLst>
          </p:cNvPr>
          <p:cNvPicPr>
            <a:picLocks noChangeAspect="1"/>
          </p:cNvPicPr>
          <p:nvPr/>
        </p:nvPicPr>
        <p:blipFill>
          <a:blip r:embed="rId3"/>
          <a:stretch>
            <a:fillRect/>
          </a:stretch>
        </p:blipFill>
        <p:spPr>
          <a:xfrm>
            <a:off x="346501" y="4019516"/>
            <a:ext cx="5070888" cy="1858947"/>
          </a:xfrm>
          <a:prstGeom prst="rect">
            <a:avLst/>
          </a:prstGeom>
        </p:spPr>
      </p:pic>
      <p:pic>
        <p:nvPicPr>
          <p:cNvPr id="9" name="Picture 8">
            <a:extLst>
              <a:ext uri="{FF2B5EF4-FFF2-40B4-BE49-F238E27FC236}">
                <a16:creationId xmlns:a16="http://schemas.microsoft.com/office/drawing/2014/main" id="{9154568B-556A-44D8-9E1E-06BADD651E91}"/>
              </a:ext>
            </a:extLst>
          </p:cNvPr>
          <p:cNvPicPr>
            <a:picLocks noChangeAspect="1"/>
          </p:cNvPicPr>
          <p:nvPr/>
        </p:nvPicPr>
        <p:blipFill>
          <a:blip r:embed="rId4"/>
          <a:stretch>
            <a:fillRect/>
          </a:stretch>
        </p:blipFill>
        <p:spPr>
          <a:xfrm>
            <a:off x="6599517" y="4019516"/>
            <a:ext cx="4959880" cy="1819000"/>
          </a:xfrm>
          <a:prstGeom prst="rect">
            <a:avLst/>
          </a:prstGeom>
        </p:spPr>
      </p:pic>
    </p:spTree>
    <p:extLst>
      <p:ext uri="{BB962C8B-B14F-4D97-AF65-F5344CB8AC3E}">
        <p14:creationId xmlns:p14="http://schemas.microsoft.com/office/powerpoint/2010/main" val="78657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1AFC-4C05-4EDF-8670-FAFB253BA29A}"/>
              </a:ext>
            </a:extLst>
          </p:cNvPr>
          <p:cNvSpPr>
            <a:spLocks noGrp="1"/>
          </p:cNvSpPr>
          <p:nvPr>
            <p:ph type="title"/>
          </p:nvPr>
        </p:nvSpPr>
        <p:spPr/>
        <p:txBody>
          <a:bodyPr/>
          <a:lstStyle/>
          <a:p>
            <a:r>
              <a:rPr lang="en-US" dirty="0"/>
              <a:t>Hierarchical Clustering</a:t>
            </a:r>
          </a:p>
        </p:txBody>
      </p:sp>
      <p:sp>
        <p:nvSpPr>
          <p:cNvPr id="3" name="Content Placeholder 2">
            <a:extLst>
              <a:ext uri="{FF2B5EF4-FFF2-40B4-BE49-F238E27FC236}">
                <a16:creationId xmlns:a16="http://schemas.microsoft.com/office/drawing/2014/main" id="{025D0077-6E9A-43A1-BD06-7516C9C1F45D}"/>
              </a:ext>
            </a:extLst>
          </p:cNvPr>
          <p:cNvSpPr>
            <a:spLocks noGrp="1"/>
          </p:cNvSpPr>
          <p:nvPr>
            <p:ph idx="1"/>
          </p:nvPr>
        </p:nvSpPr>
        <p:spPr>
          <a:xfrm>
            <a:off x="838200" y="1825625"/>
            <a:ext cx="5433204" cy="4351338"/>
          </a:xfrm>
        </p:spPr>
        <p:txBody>
          <a:bodyPr>
            <a:normAutofit fontScale="92500" lnSpcReduction="20000"/>
          </a:bodyPr>
          <a:lstStyle/>
          <a:p>
            <a:r>
              <a:rPr lang="en-US" dirty="0"/>
              <a:t>Types:</a:t>
            </a:r>
          </a:p>
          <a:p>
            <a:pPr marL="914400" lvl="1" indent="-457200">
              <a:buFont typeface="+mj-lt"/>
              <a:buAutoNum type="arabicPeriod"/>
            </a:pPr>
            <a:r>
              <a:rPr lang="en-US" dirty="0"/>
              <a:t>Agglomerative (bottom-up)</a:t>
            </a:r>
          </a:p>
          <a:p>
            <a:pPr marL="914400" lvl="1" indent="-457200">
              <a:buFont typeface="+mj-lt"/>
              <a:buAutoNum type="arabicPeriod"/>
            </a:pPr>
            <a:r>
              <a:rPr lang="en-US" dirty="0"/>
              <a:t>Divisive (top-down)</a:t>
            </a:r>
          </a:p>
          <a:p>
            <a:pPr marL="914400" lvl="1" indent="-457200">
              <a:buFont typeface="+mj-lt"/>
              <a:buAutoNum type="arabicPeriod"/>
            </a:pPr>
            <a:endParaRPr lang="en-US" dirty="0"/>
          </a:p>
          <a:p>
            <a:r>
              <a:rPr lang="en-US" dirty="0"/>
              <a:t>Key idea: Build a tree (dendrogram) based on associations between group members. Determine number of clusters based on group associations.</a:t>
            </a:r>
          </a:p>
          <a:p>
            <a:endParaRPr lang="en-US" dirty="0"/>
          </a:p>
          <a:p>
            <a:r>
              <a:rPr lang="en-US" dirty="0"/>
              <a:t>Pros: Does not require specifying k</a:t>
            </a:r>
          </a:p>
          <a:p>
            <a:r>
              <a:rPr lang="en-US" dirty="0"/>
              <a:t>Cons: Computationally expensive</a:t>
            </a:r>
          </a:p>
          <a:p>
            <a:pPr marL="457200" lvl="1" indent="0">
              <a:buNone/>
            </a:pPr>
            <a:endParaRPr lang="en-US" dirty="0"/>
          </a:p>
        </p:txBody>
      </p:sp>
      <p:pic>
        <p:nvPicPr>
          <p:cNvPr id="4" name="Picture 3">
            <a:extLst>
              <a:ext uri="{FF2B5EF4-FFF2-40B4-BE49-F238E27FC236}">
                <a16:creationId xmlns:a16="http://schemas.microsoft.com/office/drawing/2014/main" id="{D0C60EC0-96C7-48E6-8967-B97A18558719}"/>
              </a:ext>
            </a:extLst>
          </p:cNvPr>
          <p:cNvPicPr>
            <a:picLocks noChangeAspect="1"/>
          </p:cNvPicPr>
          <p:nvPr/>
        </p:nvPicPr>
        <p:blipFill>
          <a:blip r:embed="rId2"/>
          <a:stretch>
            <a:fillRect/>
          </a:stretch>
        </p:blipFill>
        <p:spPr>
          <a:xfrm>
            <a:off x="7474152" y="707365"/>
            <a:ext cx="3195540" cy="2615587"/>
          </a:xfrm>
          <a:prstGeom prst="rect">
            <a:avLst/>
          </a:prstGeom>
        </p:spPr>
      </p:pic>
      <p:pic>
        <p:nvPicPr>
          <p:cNvPr id="5" name="Picture 4">
            <a:extLst>
              <a:ext uri="{FF2B5EF4-FFF2-40B4-BE49-F238E27FC236}">
                <a16:creationId xmlns:a16="http://schemas.microsoft.com/office/drawing/2014/main" id="{D862F795-A53A-406C-AAB6-DFA0E9B72DFA}"/>
              </a:ext>
            </a:extLst>
          </p:cNvPr>
          <p:cNvPicPr>
            <a:picLocks noChangeAspect="1"/>
          </p:cNvPicPr>
          <p:nvPr/>
        </p:nvPicPr>
        <p:blipFill>
          <a:blip r:embed="rId3"/>
          <a:stretch>
            <a:fillRect/>
          </a:stretch>
        </p:blipFill>
        <p:spPr>
          <a:xfrm>
            <a:off x="6271404" y="3535049"/>
            <a:ext cx="5708455" cy="3034150"/>
          </a:xfrm>
          <a:prstGeom prst="rect">
            <a:avLst/>
          </a:prstGeom>
        </p:spPr>
      </p:pic>
    </p:spTree>
    <p:extLst>
      <p:ext uri="{BB962C8B-B14F-4D97-AF65-F5344CB8AC3E}">
        <p14:creationId xmlns:p14="http://schemas.microsoft.com/office/powerpoint/2010/main" val="3877031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8EA6-8CFB-4DBE-9952-8FA1C7997192}"/>
              </a:ext>
            </a:extLst>
          </p:cNvPr>
          <p:cNvSpPr>
            <a:spLocks noGrp="1"/>
          </p:cNvSpPr>
          <p:nvPr>
            <p:ph type="title"/>
          </p:nvPr>
        </p:nvSpPr>
        <p:spPr/>
        <p:txBody>
          <a:bodyPr/>
          <a:lstStyle/>
          <a:p>
            <a:r>
              <a:rPr lang="en-US" dirty="0"/>
              <a:t>Clustering Examples</a:t>
            </a:r>
          </a:p>
        </p:txBody>
      </p:sp>
      <p:pic>
        <p:nvPicPr>
          <p:cNvPr id="8" name="Content Placeholder 7">
            <a:extLst>
              <a:ext uri="{FF2B5EF4-FFF2-40B4-BE49-F238E27FC236}">
                <a16:creationId xmlns:a16="http://schemas.microsoft.com/office/drawing/2014/main" id="{182C0158-E735-40A0-B053-1B2A59CF0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606" y="1825625"/>
            <a:ext cx="8568788" cy="4351338"/>
          </a:xfrm>
        </p:spPr>
      </p:pic>
    </p:spTree>
    <p:extLst>
      <p:ext uri="{BB962C8B-B14F-4D97-AF65-F5344CB8AC3E}">
        <p14:creationId xmlns:p14="http://schemas.microsoft.com/office/powerpoint/2010/main" val="150374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2CA0-748C-45BF-A4A7-A9C5E14B0808}"/>
              </a:ext>
            </a:extLst>
          </p:cNvPr>
          <p:cNvSpPr>
            <a:spLocks noGrp="1"/>
          </p:cNvSpPr>
          <p:nvPr>
            <p:ph type="title"/>
          </p:nvPr>
        </p:nvSpPr>
        <p:spPr/>
        <p:txBody>
          <a:bodyPr/>
          <a:lstStyle/>
          <a:p>
            <a:r>
              <a:rPr lang="en-US" dirty="0"/>
              <a:t>Self-Organizing Maps (SOMs)</a:t>
            </a:r>
          </a:p>
        </p:txBody>
      </p:sp>
      <p:pic>
        <p:nvPicPr>
          <p:cNvPr id="9" name="Picture 2" descr="https://miro.medium.com/v2/resize:fit:558/1*KSXhzDgPPCTPQDtitborOA.png">
            <a:extLst>
              <a:ext uri="{FF2B5EF4-FFF2-40B4-BE49-F238E27FC236}">
                <a16:creationId xmlns:a16="http://schemas.microsoft.com/office/drawing/2014/main" id="{CA6C65DB-705B-443F-A797-26C3E49C69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72110" y="1553783"/>
            <a:ext cx="3166030" cy="2371686"/>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B20C14-741F-4D88-8386-654AE725B201}"/>
              </a:ext>
            </a:extLst>
          </p:cNvPr>
          <p:cNvPicPr>
            <a:picLocks noChangeAspect="1"/>
          </p:cNvPicPr>
          <p:nvPr/>
        </p:nvPicPr>
        <p:blipFill>
          <a:blip r:embed="rId3"/>
          <a:stretch>
            <a:fillRect/>
          </a:stretch>
        </p:blipFill>
        <p:spPr>
          <a:xfrm>
            <a:off x="7276750" y="4216082"/>
            <a:ext cx="3801005" cy="2276793"/>
          </a:xfrm>
          <a:prstGeom prst="rect">
            <a:avLst/>
          </a:prstGeom>
        </p:spPr>
      </p:pic>
      <p:sp>
        <p:nvSpPr>
          <p:cNvPr id="12" name="TextBox 11">
            <a:extLst>
              <a:ext uri="{FF2B5EF4-FFF2-40B4-BE49-F238E27FC236}">
                <a16:creationId xmlns:a16="http://schemas.microsoft.com/office/drawing/2014/main" id="{8E8D2F33-299F-4AD4-974F-77418C2B37BA}"/>
              </a:ext>
            </a:extLst>
          </p:cNvPr>
          <p:cNvSpPr txBox="1"/>
          <p:nvPr/>
        </p:nvSpPr>
        <p:spPr>
          <a:xfrm>
            <a:off x="543464" y="1940310"/>
            <a:ext cx="6590581" cy="397031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t>What It Is</a:t>
            </a:r>
            <a:r>
              <a:rPr lang="en-US" altLang="en-US" dirty="0"/>
              <a:t>: SOMs are a type of unsupervised neural network that organize and simplify complex, high-dimensional data into a 2D grid, where similar data points are placed closer together.</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How It Works</a:t>
            </a:r>
            <a:r>
              <a:rPr lang="en-US" altLang="en-US" dirty="0"/>
              <a:t>: SOMs identify the grid point (node) most similar to a data point, called the Best Matching Unit (BMU). Then, the BMU and its neighbors are adjusted to resemble the data point more closely, gradually shaping the grid to reflect the data's structure.</a:t>
            </a:r>
          </a:p>
          <a:p>
            <a:pPr lvl="0" eaLnBrk="0" fontAlgn="base" hangingPunct="0">
              <a:spcBef>
                <a:spcPct val="0"/>
              </a:spcBef>
              <a:spcAft>
                <a:spcPct val="0"/>
              </a:spcAft>
              <a:buFontTx/>
              <a:buChar char="•"/>
            </a:pPr>
            <a:endParaRPr lang="en-US" altLang="en-US" dirty="0"/>
          </a:p>
          <a:p>
            <a:pPr lvl="0" eaLnBrk="0" fontAlgn="base" hangingPunct="0">
              <a:spcBef>
                <a:spcPct val="0"/>
              </a:spcBef>
              <a:spcAft>
                <a:spcPct val="0"/>
              </a:spcAft>
              <a:buFontTx/>
              <a:buChar char="•"/>
            </a:pPr>
            <a:r>
              <a:rPr lang="en-US" altLang="en-US" b="1" dirty="0"/>
              <a:t>Why It’s Useful</a:t>
            </a:r>
            <a:r>
              <a:rPr lang="en-US" altLang="en-US" dirty="0"/>
              <a:t>: SOMs preserve topological relationships, meaning similar data points are mapped near each other on the grid. This makes it easy to visualize patterns, clusters, and relationships in data while retaining the original structure and similarities.</a:t>
            </a:r>
          </a:p>
          <a:p>
            <a:endParaRPr lang="en-US" dirty="0"/>
          </a:p>
        </p:txBody>
      </p:sp>
    </p:spTree>
    <p:extLst>
      <p:ext uri="{BB962C8B-B14F-4D97-AF65-F5344CB8AC3E}">
        <p14:creationId xmlns:p14="http://schemas.microsoft.com/office/powerpoint/2010/main" val="2311970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31EE-498A-4F40-B9D0-5A109E8FBD9F}"/>
              </a:ext>
            </a:extLst>
          </p:cNvPr>
          <p:cNvSpPr>
            <a:spLocks noGrp="1"/>
          </p:cNvSpPr>
          <p:nvPr>
            <p:ph type="title"/>
          </p:nvPr>
        </p:nvSpPr>
        <p:spPr/>
        <p:txBody>
          <a:bodyPr/>
          <a:lstStyle/>
          <a:p>
            <a:r>
              <a:rPr lang="en-US" dirty="0"/>
              <a:t>SOMs</a:t>
            </a:r>
          </a:p>
        </p:txBody>
      </p:sp>
      <p:pic>
        <p:nvPicPr>
          <p:cNvPr id="4" name="Picture 3">
            <a:extLst>
              <a:ext uri="{FF2B5EF4-FFF2-40B4-BE49-F238E27FC236}">
                <a16:creationId xmlns:a16="http://schemas.microsoft.com/office/drawing/2014/main" id="{AA0C49DD-4B69-4B18-96E0-414AE4F9F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93" y="1768255"/>
            <a:ext cx="4362311" cy="4362311"/>
          </a:xfrm>
          <a:prstGeom prst="rect">
            <a:avLst/>
          </a:prstGeom>
        </p:spPr>
      </p:pic>
      <p:pic>
        <p:nvPicPr>
          <p:cNvPr id="5" name="Picture 4">
            <a:extLst>
              <a:ext uri="{FF2B5EF4-FFF2-40B4-BE49-F238E27FC236}">
                <a16:creationId xmlns:a16="http://schemas.microsoft.com/office/drawing/2014/main" id="{1CDAC8A7-4CD2-406F-9817-8C0C10A4F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625" y="1902974"/>
            <a:ext cx="6093558" cy="3919856"/>
          </a:xfrm>
          <a:prstGeom prst="rect">
            <a:avLst/>
          </a:prstGeom>
        </p:spPr>
      </p:pic>
    </p:spTree>
    <p:extLst>
      <p:ext uri="{BB962C8B-B14F-4D97-AF65-F5344CB8AC3E}">
        <p14:creationId xmlns:p14="http://schemas.microsoft.com/office/powerpoint/2010/main" val="3554315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4396-2174-4674-AA7C-A8FE1204D264}"/>
              </a:ext>
            </a:extLst>
          </p:cNvPr>
          <p:cNvSpPr>
            <a:spLocks noGrp="1"/>
          </p:cNvSpPr>
          <p:nvPr>
            <p:ph type="title"/>
          </p:nvPr>
        </p:nvSpPr>
        <p:spPr/>
        <p:txBody>
          <a:bodyPr/>
          <a:lstStyle/>
          <a:p>
            <a:r>
              <a:rPr lang="en-US" dirty="0"/>
              <a:t>Challenges in Unsupervised Learning</a:t>
            </a:r>
          </a:p>
        </p:txBody>
      </p:sp>
      <p:sp>
        <p:nvSpPr>
          <p:cNvPr id="3" name="Content Placeholder 2">
            <a:extLst>
              <a:ext uri="{FF2B5EF4-FFF2-40B4-BE49-F238E27FC236}">
                <a16:creationId xmlns:a16="http://schemas.microsoft.com/office/drawing/2014/main" id="{D368DF1A-54C0-44F1-B8EA-543354D45E1E}"/>
              </a:ext>
            </a:extLst>
          </p:cNvPr>
          <p:cNvSpPr>
            <a:spLocks noGrp="1"/>
          </p:cNvSpPr>
          <p:nvPr>
            <p:ph idx="1"/>
          </p:nvPr>
        </p:nvSpPr>
        <p:spPr/>
        <p:txBody>
          <a:bodyPr>
            <a:normAutofit/>
          </a:bodyPr>
          <a:lstStyle/>
          <a:p>
            <a:r>
              <a:rPr lang="en-US" sz="2400" dirty="0"/>
              <a:t>Lack of labeled data for validation</a:t>
            </a:r>
          </a:p>
          <a:p>
            <a:pPr lvl="1"/>
            <a:r>
              <a:rPr lang="en-US" dirty="0"/>
              <a:t>How can the results be validated?</a:t>
            </a:r>
          </a:p>
          <a:p>
            <a:pPr marL="457200" lvl="1" indent="0">
              <a:buNone/>
            </a:pPr>
            <a:endParaRPr lang="en-US" dirty="0"/>
          </a:p>
          <a:p>
            <a:r>
              <a:rPr lang="en-US" sz="2400" dirty="0"/>
              <a:t>Choice of hyperparameters</a:t>
            </a:r>
            <a:endParaRPr lang="en-US" dirty="0"/>
          </a:p>
          <a:p>
            <a:pPr marL="457200" lvl="1" indent="0">
              <a:buNone/>
            </a:pPr>
            <a:endParaRPr lang="en-US" dirty="0"/>
          </a:p>
          <a:p>
            <a:r>
              <a:rPr lang="en-US" sz="2400" dirty="0"/>
              <a:t>Interpretability of results</a:t>
            </a:r>
          </a:p>
          <a:p>
            <a:endParaRPr lang="en-US" sz="2400" dirty="0"/>
          </a:p>
          <a:p>
            <a:r>
              <a:rPr lang="en-US" sz="2400" dirty="0"/>
              <a:t>Computational complexity</a:t>
            </a:r>
          </a:p>
        </p:txBody>
      </p:sp>
      <p:pic>
        <p:nvPicPr>
          <p:cNvPr id="6" name="Picture 5">
            <a:extLst>
              <a:ext uri="{FF2B5EF4-FFF2-40B4-BE49-F238E27FC236}">
                <a16:creationId xmlns:a16="http://schemas.microsoft.com/office/drawing/2014/main" id="{05493D76-DA12-4210-8CCF-E1795B3D2003}"/>
              </a:ext>
            </a:extLst>
          </p:cNvPr>
          <p:cNvPicPr>
            <a:picLocks noChangeAspect="1"/>
          </p:cNvPicPr>
          <p:nvPr/>
        </p:nvPicPr>
        <p:blipFill>
          <a:blip r:embed="rId2"/>
          <a:stretch>
            <a:fillRect/>
          </a:stretch>
        </p:blipFill>
        <p:spPr>
          <a:xfrm>
            <a:off x="7403450" y="2786332"/>
            <a:ext cx="3577407" cy="2720462"/>
          </a:xfrm>
          <a:prstGeom prst="rect">
            <a:avLst/>
          </a:prstGeom>
        </p:spPr>
      </p:pic>
      <p:sp>
        <p:nvSpPr>
          <p:cNvPr id="7" name="TextBox 6">
            <a:extLst>
              <a:ext uri="{FF2B5EF4-FFF2-40B4-BE49-F238E27FC236}">
                <a16:creationId xmlns:a16="http://schemas.microsoft.com/office/drawing/2014/main" id="{39726559-3FF9-4F45-9728-1492FEFE1076}"/>
              </a:ext>
            </a:extLst>
          </p:cNvPr>
          <p:cNvSpPr txBox="1"/>
          <p:nvPr/>
        </p:nvSpPr>
        <p:spPr>
          <a:xfrm>
            <a:off x="7903803" y="2349532"/>
            <a:ext cx="3449997" cy="369332"/>
          </a:xfrm>
          <a:prstGeom prst="rect">
            <a:avLst/>
          </a:prstGeom>
          <a:noFill/>
        </p:spPr>
        <p:txBody>
          <a:bodyPr wrap="square" rtlCol="0">
            <a:spAutoFit/>
          </a:bodyPr>
          <a:lstStyle/>
          <a:p>
            <a:r>
              <a:rPr lang="en-US" dirty="0"/>
              <a:t>Does this mean anything?</a:t>
            </a:r>
          </a:p>
        </p:txBody>
      </p:sp>
    </p:spTree>
    <p:extLst>
      <p:ext uri="{BB962C8B-B14F-4D97-AF65-F5344CB8AC3E}">
        <p14:creationId xmlns:p14="http://schemas.microsoft.com/office/powerpoint/2010/main" val="1890341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Practical Application</a:t>
            </a:r>
          </a:p>
        </p:txBody>
      </p:sp>
      <p:sp>
        <p:nvSpPr>
          <p:cNvPr id="3" name="Content Placeholder 2">
            <a:extLst>
              <a:ext uri="{FF2B5EF4-FFF2-40B4-BE49-F238E27FC236}">
                <a16:creationId xmlns:a16="http://schemas.microsoft.com/office/drawing/2014/main" id="{1210335F-DB1A-460B-9407-210FBB2F781C}"/>
              </a:ext>
            </a:extLst>
          </p:cNvPr>
          <p:cNvSpPr>
            <a:spLocks noGrp="1"/>
          </p:cNvSpPr>
          <p:nvPr>
            <p:ph idx="1"/>
          </p:nvPr>
        </p:nvSpPr>
        <p:spPr/>
        <p:txBody>
          <a:bodyPr>
            <a:normAutofit fontScale="85000" lnSpcReduction="20000"/>
          </a:bodyPr>
          <a:lstStyle/>
          <a:p>
            <a:r>
              <a:rPr lang="en-US" b="1" u="sng" dirty="0"/>
              <a:t>Fault Detection and Process Monitoring</a:t>
            </a:r>
          </a:p>
          <a:p>
            <a:endParaRPr lang="en-US" b="1" u="sng" dirty="0"/>
          </a:p>
          <a:p>
            <a:pPr lvl="1"/>
            <a:r>
              <a:rPr lang="en-US" dirty="0"/>
              <a:t>DR and clustering techniques can effectively analyze chemical plant data, which is typically large, multivariate time series data.</a:t>
            </a:r>
          </a:p>
          <a:p>
            <a:pPr lvl="1"/>
            <a:endParaRPr lang="en-US" dirty="0"/>
          </a:p>
          <a:p>
            <a:pPr lvl="1"/>
            <a:r>
              <a:rPr lang="en-US" dirty="0"/>
              <a:t>DR reduces the features in the data such that essential patterns and features become more apparent– making it easier to analyze complex relationships.</a:t>
            </a:r>
          </a:p>
          <a:p>
            <a:pPr lvl="1"/>
            <a:endParaRPr lang="en-US" dirty="0"/>
          </a:p>
          <a:p>
            <a:pPr lvl="1"/>
            <a:r>
              <a:rPr lang="en-US" dirty="0"/>
              <a:t>Clustering helps uncover distinct operational states such as:</a:t>
            </a:r>
          </a:p>
          <a:p>
            <a:pPr lvl="2"/>
            <a:r>
              <a:rPr lang="en-US" dirty="0"/>
              <a:t>Normal operating conditions</a:t>
            </a:r>
          </a:p>
          <a:p>
            <a:pPr lvl="2"/>
            <a:r>
              <a:rPr lang="en-US" dirty="0"/>
              <a:t>Downtimes</a:t>
            </a:r>
          </a:p>
          <a:p>
            <a:pPr lvl="2"/>
            <a:r>
              <a:rPr lang="en-US" dirty="0"/>
              <a:t>Faults or anomalies</a:t>
            </a:r>
          </a:p>
          <a:p>
            <a:pPr lvl="2"/>
            <a:endParaRPr lang="en-US" dirty="0"/>
          </a:p>
          <a:p>
            <a:pPr lvl="1"/>
            <a:r>
              <a:rPr lang="en-US" dirty="0"/>
              <a:t>These insights can be used to monitor live plant data, enabling real-time fault detection, process optimization, and enhanced decision making.</a:t>
            </a:r>
          </a:p>
        </p:txBody>
      </p:sp>
    </p:spTree>
    <p:extLst>
      <p:ext uri="{BB962C8B-B14F-4D97-AF65-F5344CB8AC3E}">
        <p14:creationId xmlns:p14="http://schemas.microsoft.com/office/powerpoint/2010/main" val="2571371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6" name="Content Placeholder 5">
            <a:extLst>
              <a:ext uri="{FF2B5EF4-FFF2-40B4-BE49-F238E27FC236}">
                <a16:creationId xmlns:a16="http://schemas.microsoft.com/office/drawing/2014/main" id="{8AF124AE-3D05-4A52-857D-6854EE160584}"/>
              </a:ext>
            </a:extLst>
          </p:cNvPr>
          <p:cNvPicPr>
            <a:picLocks noGrp="1" noChangeAspect="1"/>
          </p:cNvPicPr>
          <p:nvPr>
            <p:ph idx="1"/>
          </p:nvPr>
        </p:nvPicPr>
        <p:blipFill>
          <a:blip r:embed="rId2"/>
          <a:stretch>
            <a:fillRect/>
          </a:stretch>
        </p:blipFill>
        <p:spPr>
          <a:xfrm>
            <a:off x="727860" y="2131543"/>
            <a:ext cx="6354062" cy="3515216"/>
          </a:xfrm>
          <a:prstGeom prst="rect">
            <a:avLst/>
          </a:prstGeom>
        </p:spPr>
      </p:pic>
      <p:sp>
        <p:nvSpPr>
          <p:cNvPr id="7" name="TextBox 6">
            <a:extLst>
              <a:ext uri="{FF2B5EF4-FFF2-40B4-BE49-F238E27FC236}">
                <a16:creationId xmlns:a16="http://schemas.microsoft.com/office/drawing/2014/main" id="{0C2055E3-CA58-43BA-B7D9-FE92B3795231}"/>
              </a:ext>
            </a:extLst>
          </p:cNvPr>
          <p:cNvSpPr txBox="1"/>
          <p:nvPr/>
        </p:nvSpPr>
        <p:spPr>
          <a:xfrm>
            <a:off x="7746155" y="3096883"/>
            <a:ext cx="3717985" cy="923330"/>
          </a:xfrm>
          <a:prstGeom prst="rect">
            <a:avLst/>
          </a:prstGeom>
          <a:noFill/>
        </p:spPr>
        <p:txBody>
          <a:bodyPr wrap="square" rtlCol="0">
            <a:spAutoFit/>
          </a:bodyPr>
          <a:lstStyle/>
          <a:p>
            <a:r>
              <a:rPr lang="en-US" dirty="0"/>
              <a:t>27 features</a:t>
            </a:r>
          </a:p>
          <a:p>
            <a:endParaRPr lang="en-US" dirty="0"/>
          </a:p>
          <a:p>
            <a:r>
              <a:rPr lang="en-US" dirty="0"/>
              <a:t>6670 rows of data (3 months of data)</a:t>
            </a:r>
          </a:p>
        </p:txBody>
      </p:sp>
    </p:spTree>
    <p:extLst>
      <p:ext uri="{BB962C8B-B14F-4D97-AF65-F5344CB8AC3E}">
        <p14:creationId xmlns:p14="http://schemas.microsoft.com/office/powerpoint/2010/main" val="142412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12" name="Content Placeholder 11">
            <a:extLst>
              <a:ext uri="{FF2B5EF4-FFF2-40B4-BE49-F238E27FC236}">
                <a16:creationId xmlns:a16="http://schemas.microsoft.com/office/drawing/2014/main" id="{F5A77CBB-087E-4736-A35E-587E2476E0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0877" y="1950169"/>
            <a:ext cx="5753903" cy="4067743"/>
          </a:xfrm>
        </p:spPr>
      </p:pic>
      <p:sp>
        <p:nvSpPr>
          <p:cNvPr id="13" name="TextBox 12">
            <a:extLst>
              <a:ext uri="{FF2B5EF4-FFF2-40B4-BE49-F238E27FC236}">
                <a16:creationId xmlns:a16="http://schemas.microsoft.com/office/drawing/2014/main" id="{BC615567-70D1-4EB6-87D9-839F0EB3EE02}"/>
              </a:ext>
            </a:extLst>
          </p:cNvPr>
          <p:cNvSpPr txBox="1"/>
          <p:nvPr/>
        </p:nvSpPr>
        <p:spPr>
          <a:xfrm>
            <a:off x="776377" y="2191109"/>
            <a:ext cx="3985404" cy="4247317"/>
          </a:xfrm>
          <a:prstGeom prst="rect">
            <a:avLst/>
          </a:prstGeom>
          <a:noFill/>
        </p:spPr>
        <p:txBody>
          <a:bodyPr wrap="square" rtlCol="0">
            <a:spAutoFit/>
          </a:bodyPr>
          <a:lstStyle/>
          <a:p>
            <a:r>
              <a:rPr lang="en-US" dirty="0"/>
              <a:t>After reducing the data to 2D using PaCMAP, six distinct clusters are identified using DBSCAN.</a:t>
            </a:r>
          </a:p>
          <a:p>
            <a:endParaRPr lang="en-US" dirty="0"/>
          </a:p>
          <a:p>
            <a:r>
              <a:rPr lang="en-US" dirty="0"/>
              <a:t>Although the clusters may not be immediately interpretable, each one corresponds to a specific operating condition.</a:t>
            </a:r>
          </a:p>
          <a:p>
            <a:endParaRPr lang="en-US" dirty="0"/>
          </a:p>
          <a:p>
            <a:r>
              <a:rPr lang="en-US" dirty="0"/>
              <a:t>To validate these findings, the clusters can be matched with known operating conditions by comparing their timestamps, with confirmation from the industrial source.</a:t>
            </a:r>
          </a:p>
          <a:p>
            <a:endParaRPr lang="en-US" dirty="0"/>
          </a:p>
        </p:txBody>
      </p:sp>
      <p:sp>
        <p:nvSpPr>
          <p:cNvPr id="15" name="Callout: Line with Accent Bar 14">
            <a:extLst>
              <a:ext uri="{FF2B5EF4-FFF2-40B4-BE49-F238E27FC236}">
                <a16:creationId xmlns:a16="http://schemas.microsoft.com/office/drawing/2014/main" id="{637DEDB4-B2AD-40A0-8059-422305A9CC8B}"/>
              </a:ext>
            </a:extLst>
          </p:cNvPr>
          <p:cNvSpPr/>
          <p:nvPr/>
        </p:nvSpPr>
        <p:spPr>
          <a:xfrm>
            <a:off x="10138913" y="4088921"/>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Start-up</a:t>
            </a:r>
          </a:p>
        </p:txBody>
      </p:sp>
      <p:sp>
        <p:nvSpPr>
          <p:cNvPr id="18" name="Callout: Line with Accent Bar 17">
            <a:extLst>
              <a:ext uri="{FF2B5EF4-FFF2-40B4-BE49-F238E27FC236}">
                <a16:creationId xmlns:a16="http://schemas.microsoft.com/office/drawing/2014/main" id="{F3824393-BC9C-4BD7-A1CC-B8A7C0F1DE75}"/>
              </a:ext>
            </a:extLst>
          </p:cNvPr>
          <p:cNvSpPr/>
          <p:nvPr/>
        </p:nvSpPr>
        <p:spPr>
          <a:xfrm>
            <a:off x="7899661" y="1487554"/>
            <a:ext cx="1511757" cy="324248"/>
          </a:xfrm>
          <a:prstGeom prst="accentCallout1">
            <a:avLst>
              <a:gd name="adj1" fmla="val 18750"/>
              <a:gd name="adj2" fmla="val -8333"/>
              <a:gd name="adj3" fmla="val 369880"/>
              <a:gd name="adj4" fmla="val -1751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Sensor Faults</a:t>
            </a:r>
          </a:p>
        </p:txBody>
      </p:sp>
      <p:sp>
        <p:nvSpPr>
          <p:cNvPr id="19" name="Callout: Line with Accent Bar 18">
            <a:extLst>
              <a:ext uri="{FF2B5EF4-FFF2-40B4-BE49-F238E27FC236}">
                <a16:creationId xmlns:a16="http://schemas.microsoft.com/office/drawing/2014/main" id="{597F62D3-31E8-4D36-98EF-9BE2EB9EEDF4}"/>
              </a:ext>
            </a:extLst>
          </p:cNvPr>
          <p:cNvSpPr/>
          <p:nvPr/>
        </p:nvSpPr>
        <p:spPr>
          <a:xfrm>
            <a:off x="9579634" y="2565556"/>
            <a:ext cx="1118558" cy="324248"/>
          </a:xfrm>
          <a:prstGeom prst="accentCallout1">
            <a:avLst>
              <a:gd name="adj1" fmla="val 18750"/>
              <a:gd name="adj2" fmla="val -8333"/>
              <a:gd name="adj3" fmla="val 231537"/>
              <a:gd name="adj4" fmla="val -169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Normal</a:t>
            </a:r>
          </a:p>
        </p:txBody>
      </p:sp>
      <p:sp>
        <p:nvSpPr>
          <p:cNvPr id="20" name="Callout: Line with Accent Bar 19">
            <a:extLst>
              <a:ext uri="{FF2B5EF4-FFF2-40B4-BE49-F238E27FC236}">
                <a16:creationId xmlns:a16="http://schemas.microsoft.com/office/drawing/2014/main" id="{F973E47D-869E-47E4-8BDA-FDB22220A005}"/>
              </a:ext>
            </a:extLst>
          </p:cNvPr>
          <p:cNvSpPr/>
          <p:nvPr/>
        </p:nvSpPr>
        <p:spPr>
          <a:xfrm flipH="1">
            <a:off x="6970143" y="3273723"/>
            <a:ext cx="1431985" cy="573657"/>
          </a:xfrm>
          <a:prstGeom prst="accentCallout1">
            <a:avLst>
              <a:gd name="adj1" fmla="val 18750"/>
              <a:gd name="adj2" fmla="val -8333"/>
              <a:gd name="adj3" fmla="val 174394"/>
              <a:gd name="adj4" fmla="val -259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Drifting from normal</a:t>
            </a:r>
          </a:p>
        </p:txBody>
      </p:sp>
      <p:sp>
        <p:nvSpPr>
          <p:cNvPr id="21" name="Callout: Line with Accent Bar 20">
            <a:extLst>
              <a:ext uri="{FF2B5EF4-FFF2-40B4-BE49-F238E27FC236}">
                <a16:creationId xmlns:a16="http://schemas.microsoft.com/office/drawing/2014/main" id="{FD1D32DE-C5BC-4D17-8FB7-F3268C4592D4}"/>
              </a:ext>
            </a:extLst>
          </p:cNvPr>
          <p:cNvSpPr/>
          <p:nvPr/>
        </p:nvSpPr>
        <p:spPr>
          <a:xfrm flipH="1">
            <a:off x="4365663" y="2986894"/>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Shutdown</a:t>
            </a:r>
          </a:p>
        </p:txBody>
      </p:sp>
      <p:sp>
        <p:nvSpPr>
          <p:cNvPr id="23" name="Callout: Line with Accent Bar 22">
            <a:extLst>
              <a:ext uri="{FF2B5EF4-FFF2-40B4-BE49-F238E27FC236}">
                <a16:creationId xmlns:a16="http://schemas.microsoft.com/office/drawing/2014/main" id="{440ADFF6-FF35-4AEA-A0E3-3C7A290FFC14}"/>
              </a:ext>
            </a:extLst>
          </p:cNvPr>
          <p:cNvSpPr/>
          <p:nvPr/>
        </p:nvSpPr>
        <p:spPr>
          <a:xfrm flipH="1">
            <a:off x="5582686" y="4901358"/>
            <a:ext cx="1431985" cy="286829"/>
          </a:xfrm>
          <a:prstGeom prst="accentCallout1">
            <a:avLst>
              <a:gd name="adj1" fmla="val 18750"/>
              <a:gd name="adj2" fmla="val -8333"/>
              <a:gd name="adj3" fmla="val 135296"/>
              <a:gd name="adj4" fmla="val -31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Other</a:t>
            </a:r>
          </a:p>
        </p:txBody>
      </p:sp>
    </p:spTree>
    <p:extLst>
      <p:ext uri="{BB962C8B-B14F-4D97-AF65-F5344CB8AC3E}">
        <p14:creationId xmlns:p14="http://schemas.microsoft.com/office/powerpoint/2010/main" val="245408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6923-4BC3-4DC8-BB7F-B166F92EA85B}"/>
              </a:ext>
            </a:extLst>
          </p:cNvPr>
          <p:cNvSpPr>
            <a:spLocks noGrp="1"/>
          </p:cNvSpPr>
          <p:nvPr>
            <p:ph type="title"/>
          </p:nvPr>
        </p:nvSpPr>
        <p:spPr/>
        <p:txBody>
          <a:bodyPr/>
          <a:lstStyle/>
          <a:p>
            <a:r>
              <a:rPr lang="en-US" dirty="0"/>
              <a:t>Pyrolysis Reactor</a:t>
            </a:r>
          </a:p>
        </p:txBody>
      </p:sp>
      <p:pic>
        <p:nvPicPr>
          <p:cNvPr id="5" name="Picture 4">
            <a:extLst>
              <a:ext uri="{FF2B5EF4-FFF2-40B4-BE49-F238E27FC236}">
                <a16:creationId xmlns:a16="http://schemas.microsoft.com/office/drawing/2014/main" id="{1D7C25DD-D7F6-4BB9-9ED5-00215679A03A}"/>
              </a:ext>
            </a:extLst>
          </p:cNvPr>
          <p:cNvPicPr>
            <a:picLocks noChangeAspect="1"/>
          </p:cNvPicPr>
          <p:nvPr/>
        </p:nvPicPr>
        <p:blipFill>
          <a:blip r:embed="rId2"/>
          <a:stretch>
            <a:fillRect/>
          </a:stretch>
        </p:blipFill>
        <p:spPr>
          <a:xfrm>
            <a:off x="627887" y="2067388"/>
            <a:ext cx="5468113" cy="2133898"/>
          </a:xfrm>
          <a:prstGeom prst="rect">
            <a:avLst/>
          </a:prstGeom>
        </p:spPr>
      </p:pic>
      <p:pic>
        <p:nvPicPr>
          <p:cNvPr id="6" name="Picture 5">
            <a:extLst>
              <a:ext uri="{FF2B5EF4-FFF2-40B4-BE49-F238E27FC236}">
                <a16:creationId xmlns:a16="http://schemas.microsoft.com/office/drawing/2014/main" id="{A69759A7-A64C-4FBB-A91C-7FC718A151A6}"/>
              </a:ext>
            </a:extLst>
          </p:cNvPr>
          <p:cNvPicPr>
            <a:picLocks noChangeAspect="1"/>
          </p:cNvPicPr>
          <p:nvPr/>
        </p:nvPicPr>
        <p:blipFill>
          <a:blip r:embed="rId3"/>
          <a:stretch>
            <a:fillRect/>
          </a:stretch>
        </p:blipFill>
        <p:spPr>
          <a:xfrm>
            <a:off x="6491345" y="4615660"/>
            <a:ext cx="5677692" cy="1790950"/>
          </a:xfrm>
          <a:prstGeom prst="rect">
            <a:avLst/>
          </a:prstGeom>
        </p:spPr>
      </p:pic>
      <p:pic>
        <p:nvPicPr>
          <p:cNvPr id="7" name="Picture 6">
            <a:extLst>
              <a:ext uri="{FF2B5EF4-FFF2-40B4-BE49-F238E27FC236}">
                <a16:creationId xmlns:a16="http://schemas.microsoft.com/office/drawing/2014/main" id="{C7446630-7869-4AB4-A309-9815E9664227}"/>
              </a:ext>
            </a:extLst>
          </p:cNvPr>
          <p:cNvPicPr>
            <a:picLocks noChangeAspect="1"/>
          </p:cNvPicPr>
          <p:nvPr/>
        </p:nvPicPr>
        <p:blipFill>
          <a:blip r:embed="rId4"/>
          <a:stretch>
            <a:fillRect/>
          </a:stretch>
        </p:blipFill>
        <p:spPr>
          <a:xfrm>
            <a:off x="1023229" y="4301446"/>
            <a:ext cx="4677428" cy="2286319"/>
          </a:xfrm>
          <a:prstGeom prst="rect">
            <a:avLst/>
          </a:prstGeom>
        </p:spPr>
      </p:pic>
      <p:sp>
        <p:nvSpPr>
          <p:cNvPr id="8" name="TextBox 7">
            <a:extLst>
              <a:ext uri="{FF2B5EF4-FFF2-40B4-BE49-F238E27FC236}">
                <a16:creationId xmlns:a16="http://schemas.microsoft.com/office/drawing/2014/main" id="{8E597065-E591-4374-8C8E-39FAFA59D471}"/>
              </a:ext>
            </a:extLst>
          </p:cNvPr>
          <p:cNvSpPr txBox="1"/>
          <p:nvPr/>
        </p:nvSpPr>
        <p:spPr>
          <a:xfrm>
            <a:off x="7073660" y="2147977"/>
            <a:ext cx="3338423" cy="1754326"/>
          </a:xfrm>
          <a:prstGeom prst="rect">
            <a:avLst/>
          </a:prstGeom>
          <a:noFill/>
        </p:spPr>
        <p:txBody>
          <a:bodyPr wrap="square" rtlCol="0">
            <a:spAutoFit/>
          </a:bodyPr>
          <a:lstStyle/>
          <a:p>
            <a:r>
              <a:rPr lang="en-US" dirty="0"/>
              <a:t>By utilizing the offline model in an online monitoring framework, faults can be detected and feature contribution plots can be created to find the fault contributors.</a:t>
            </a:r>
          </a:p>
        </p:txBody>
      </p:sp>
    </p:spTree>
    <p:extLst>
      <p:ext uri="{BB962C8B-B14F-4D97-AF65-F5344CB8AC3E}">
        <p14:creationId xmlns:p14="http://schemas.microsoft.com/office/powerpoint/2010/main" val="168854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D0F3-6F7C-4879-93A9-37573D92BD03}"/>
              </a:ext>
            </a:extLst>
          </p:cNvPr>
          <p:cNvSpPr>
            <a:spLocks noGrp="1"/>
          </p:cNvSpPr>
          <p:nvPr>
            <p:ph type="title"/>
          </p:nvPr>
        </p:nvSpPr>
        <p:spPr/>
        <p:txBody>
          <a:bodyPr/>
          <a:lstStyle/>
          <a:p>
            <a:r>
              <a:rPr lang="en-US" dirty="0"/>
              <a:t>Clone the following repo here…</a:t>
            </a:r>
          </a:p>
        </p:txBody>
      </p:sp>
      <p:sp>
        <p:nvSpPr>
          <p:cNvPr id="3" name="Content Placeholder 2">
            <a:extLst>
              <a:ext uri="{FF2B5EF4-FFF2-40B4-BE49-F238E27FC236}">
                <a16:creationId xmlns:a16="http://schemas.microsoft.com/office/drawing/2014/main" id="{A601046D-2167-4B4B-BE22-EC1EAF46B433}"/>
              </a:ext>
            </a:extLst>
          </p:cNvPr>
          <p:cNvSpPr>
            <a:spLocks noGrp="1"/>
          </p:cNvSpPr>
          <p:nvPr>
            <p:ph idx="1"/>
          </p:nvPr>
        </p:nvSpPr>
        <p:spPr>
          <a:xfrm>
            <a:off x="7181850" y="1825625"/>
            <a:ext cx="4171950" cy="4351338"/>
          </a:xfrm>
        </p:spPr>
        <p:txBody>
          <a:bodyPr/>
          <a:lstStyle/>
          <a:p>
            <a:r>
              <a:rPr lang="en-US" dirty="0"/>
              <a:t>We’ll use this folder for our unsupervised learning lectures.</a:t>
            </a:r>
          </a:p>
          <a:p>
            <a:endParaRPr lang="en-US" dirty="0"/>
          </a:p>
          <a:p>
            <a:r>
              <a:rPr lang="en-US" dirty="0">
                <a:hlinkClick r:id="rId2"/>
              </a:rPr>
              <a:t>https://github.com/KyleTerrito/Unsupervised-Learning.git</a:t>
            </a:r>
            <a:endParaRPr lang="en-US" dirty="0"/>
          </a:p>
        </p:txBody>
      </p:sp>
      <p:pic>
        <p:nvPicPr>
          <p:cNvPr id="4" name="Picture 3">
            <a:extLst>
              <a:ext uri="{FF2B5EF4-FFF2-40B4-BE49-F238E27FC236}">
                <a16:creationId xmlns:a16="http://schemas.microsoft.com/office/drawing/2014/main" id="{757A3503-624C-4CEF-B68C-7392962936A4}"/>
              </a:ext>
            </a:extLst>
          </p:cNvPr>
          <p:cNvPicPr>
            <a:picLocks noChangeAspect="1"/>
          </p:cNvPicPr>
          <p:nvPr/>
        </p:nvPicPr>
        <p:blipFill>
          <a:blip r:embed="rId3"/>
          <a:stretch>
            <a:fillRect/>
          </a:stretch>
        </p:blipFill>
        <p:spPr>
          <a:xfrm>
            <a:off x="490008" y="1825625"/>
            <a:ext cx="6187017" cy="3980527"/>
          </a:xfrm>
          <a:prstGeom prst="rect">
            <a:avLst/>
          </a:prstGeom>
        </p:spPr>
      </p:pic>
    </p:spTree>
    <p:extLst>
      <p:ext uri="{BB962C8B-B14F-4D97-AF65-F5344CB8AC3E}">
        <p14:creationId xmlns:p14="http://schemas.microsoft.com/office/powerpoint/2010/main" val="26368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B02A-2E6E-45F2-8AD6-7D131F5281DF}"/>
              </a:ext>
            </a:extLst>
          </p:cNvPr>
          <p:cNvSpPr>
            <a:spLocks noGrp="1"/>
          </p:cNvSpPr>
          <p:nvPr>
            <p:ph type="title"/>
          </p:nvPr>
        </p:nvSpPr>
        <p:spPr/>
        <p:txBody>
          <a:bodyPr/>
          <a:lstStyle/>
          <a:p>
            <a:r>
              <a:rPr lang="en-US" dirty="0"/>
              <a:t>Fastman-JMP</a:t>
            </a:r>
          </a:p>
        </p:txBody>
      </p:sp>
      <p:sp>
        <p:nvSpPr>
          <p:cNvPr id="3" name="Content Placeholder 2">
            <a:extLst>
              <a:ext uri="{FF2B5EF4-FFF2-40B4-BE49-F238E27FC236}">
                <a16:creationId xmlns:a16="http://schemas.microsoft.com/office/drawing/2014/main" id="{627EF428-67AD-40A5-831F-5D8055594D0B}"/>
              </a:ext>
            </a:extLst>
          </p:cNvPr>
          <p:cNvSpPr>
            <a:spLocks noGrp="1"/>
          </p:cNvSpPr>
          <p:nvPr>
            <p:ph idx="1"/>
          </p:nvPr>
        </p:nvSpPr>
        <p:spPr/>
        <p:txBody>
          <a:bodyPr/>
          <a:lstStyle/>
          <a:p>
            <a:r>
              <a:rPr lang="en-US" dirty="0"/>
              <a:t>Show examples</a:t>
            </a:r>
          </a:p>
          <a:p>
            <a:r>
              <a:rPr lang="en-US" dirty="0"/>
              <a:t>Show sensitivity analysis</a:t>
            </a:r>
          </a:p>
        </p:txBody>
      </p:sp>
    </p:spTree>
    <p:extLst>
      <p:ext uri="{BB962C8B-B14F-4D97-AF65-F5344CB8AC3E}">
        <p14:creationId xmlns:p14="http://schemas.microsoft.com/office/powerpoint/2010/main" val="451965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2DB7-6E95-4015-9A54-585D8DFDAE39}"/>
              </a:ext>
            </a:extLst>
          </p:cNvPr>
          <p:cNvSpPr>
            <a:spLocks noGrp="1"/>
          </p:cNvSpPr>
          <p:nvPr>
            <p:ph type="title"/>
          </p:nvPr>
        </p:nvSpPr>
        <p:spPr/>
        <p:txBody>
          <a:bodyPr/>
          <a:lstStyle/>
          <a:p>
            <a:r>
              <a:rPr lang="en-US" dirty="0"/>
              <a:t>Sensitivity Analysis</a:t>
            </a:r>
          </a:p>
        </p:txBody>
      </p:sp>
      <p:pic>
        <p:nvPicPr>
          <p:cNvPr id="5" name="Content Placeholder 4">
            <a:extLst>
              <a:ext uri="{FF2B5EF4-FFF2-40B4-BE49-F238E27FC236}">
                <a16:creationId xmlns:a16="http://schemas.microsoft.com/office/drawing/2014/main" id="{888A5999-F9EC-4B87-A5DE-F3B36EC0B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537" y="1934369"/>
            <a:ext cx="5876925" cy="4133850"/>
          </a:xfrm>
        </p:spPr>
      </p:pic>
    </p:spTree>
    <p:extLst>
      <p:ext uri="{BB962C8B-B14F-4D97-AF65-F5344CB8AC3E}">
        <p14:creationId xmlns:p14="http://schemas.microsoft.com/office/powerpoint/2010/main" val="421526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#1 “Intro”:</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92500" lnSpcReduction="10000"/>
          </a:bodyPr>
          <a:lstStyle/>
          <a:p>
            <a:r>
              <a:rPr lang="en-US" dirty="0"/>
              <a:t>In many real-world situations, data does not come with clear labels or categories.</a:t>
            </a:r>
          </a:p>
          <a:p>
            <a:endParaRPr lang="en-US" dirty="0"/>
          </a:p>
          <a:p>
            <a:r>
              <a:rPr lang="en-US" dirty="0"/>
              <a:t>How do we uncover hidden structures, patterns, or groupings in such datasets?</a:t>
            </a:r>
          </a:p>
          <a:p>
            <a:endParaRPr lang="en-US" dirty="0"/>
          </a:p>
          <a:p>
            <a:r>
              <a:rPr lang="en-US" dirty="0"/>
              <a:t>Take a look at the provided dataset “Pyrolysis” (open in python or excel).</a:t>
            </a:r>
          </a:p>
          <a:p>
            <a:endParaRPr lang="en-US" dirty="0"/>
          </a:p>
          <a:p>
            <a:r>
              <a:rPr lang="en-US" dirty="0"/>
              <a:t>What meaningful insights, trends, or groupings can you find in this data by inspecting it manually?</a:t>
            </a:r>
          </a:p>
          <a:p>
            <a:endParaRPr lang="en-US" dirty="0"/>
          </a:p>
        </p:txBody>
      </p:sp>
    </p:spTree>
    <p:extLst>
      <p:ext uri="{BB962C8B-B14F-4D97-AF65-F5344CB8AC3E}">
        <p14:creationId xmlns:p14="http://schemas.microsoft.com/office/powerpoint/2010/main" val="24897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Activity (Discussion):</a:t>
            </a:r>
          </a:p>
        </p:txBody>
      </p:sp>
      <p:sp>
        <p:nvSpPr>
          <p:cNvPr id="3" name="Content Placeholder 2">
            <a:extLst>
              <a:ext uri="{FF2B5EF4-FFF2-40B4-BE49-F238E27FC236}">
                <a16:creationId xmlns:a16="http://schemas.microsoft.com/office/drawing/2014/main" id="{20AB7A73-77D3-4A56-A778-EB44436E1525}"/>
              </a:ext>
            </a:extLst>
          </p:cNvPr>
          <p:cNvSpPr>
            <a:spLocks noGrp="1"/>
          </p:cNvSpPr>
          <p:nvPr>
            <p:ph idx="1"/>
          </p:nvPr>
        </p:nvSpPr>
        <p:spPr/>
        <p:txBody>
          <a:bodyPr>
            <a:normAutofit fontScale="85000" lnSpcReduction="10000"/>
          </a:bodyPr>
          <a:lstStyle/>
          <a:p>
            <a:r>
              <a:rPr lang="en-US" dirty="0"/>
              <a:t>How easy or hard was it to find meaningful insights?</a:t>
            </a:r>
          </a:p>
          <a:p>
            <a:pPr lvl="1"/>
            <a:r>
              <a:rPr lang="en-US" dirty="0"/>
              <a:t>Could you find patterns or structures in the data.</a:t>
            </a:r>
          </a:p>
          <a:p>
            <a:pPr lvl="1"/>
            <a:r>
              <a:rPr lang="en-US" dirty="0"/>
              <a:t>Discuss any challenges you faced, such as data complexity, volume, or lack of labels.</a:t>
            </a:r>
          </a:p>
          <a:p>
            <a:pPr lvl="1"/>
            <a:endParaRPr lang="en-US" dirty="0"/>
          </a:p>
          <a:p>
            <a:r>
              <a:rPr lang="en-US" dirty="0"/>
              <a:t>What methods did you use to explore the data?</a:t>
            </a:r>
          </a:p>
          <a:p>
            <a:endParaRPr lang="en-US" dirty="0"/>
          </a:p>
          <a:p>
            <a:r>
              <a:rPr lang="en-US" dirty="0"/>
              <a:t>What if the dataset had even more features or rows?</a:t>
            </a:r>
          </a:p>
          <a:p>
            <a:endParaRPr lang="en-US" dirty="0"/>
          </a:p>
          <a:p>
            <a:r>
              <a:rPr lang="en-US" dirty="0"/>
              <a:t>What is there was a way to automate this exploration without manual effort?</a:t>
            </a:r>
          </a:p>
          <a:p>
            <a:endParaRPr lang="en-US" dirty="0"/>
          </a:p>
          <a:p>
            <a:r>
              <a:rPr lang="en-US" dirty="0"/>
              <a:t>Unsupervised Learning!!</a:t>
            </a:r>
          </a:p>
          <a:p>
            <a:pPr lvl="1"/>
            <a:endParaRPr lang="en-US" dirty="0"/>
          </a:p>
          <a:p>
            <a:endParaRPr lang="en-US" dirty="0"/>
          </a:p>
          <a:p>
            <a:endParaRPr lang="en-US" dirty="0"/>
          </a:p>
        </p:txBody>
      </p:sp>
    </p:spTree>
    <p:extLst>
      <p:ext uri="{BB962C8B-B14F-4D97-AF65-F5344CB8AC3E}">
        <p14:creationId xmlns:p14="http://schemas.microsoft.com/office/powerpoint/2010/main" val="134557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E518-5B92-4FB5-B4DB-CAA820EFB708}"/>
              </a:ext>
            </a:extLst>
          </p:cNvPr>
          <p:cNvSpPr>
            <a:spLocks noGrp="1"/>
          </p:cNvSpPr>
          <p:nvPr>
            <p:ph type="title"/>
          </p:nvPr>
        </p:nvSpPr>
        <p:spPr/>
        <p:txBody>
          <a:bodyPr/>
          <a:lstStyle/>
          <a:p>
            <a:r>
              <a:rPr lang="en-US" dirty="0"/>
              <a:t>Machine Learning</a:t>
            </a:r>
          </a:p>
        </p:txBody>
      </p:sp>
      <p:pic>
        <p:nvPicPr>
          <p:cNvPr id="5" name="Content Placeholder 4">
            <a:extLst>
              <a:ext uri="{FF2B5EF4-FFF2-40B4-BE49-F238E27FC236}">
                <a16:creationId xmlns:a16="http://schemas.microsoft.com/office/drawing/2014/main" id="{93CA8594-330E-477D-9CE6-ADB2B4A6869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28144" y="1825625"/>
            <a:ext cx="7735712" cy="4351338"/>
          </a:xfrm>
        </p:spPr>
      </p:pic>
      <p:sp>
        <p:nvSpPr>
          <p:cNvPr id="12" name="Rectangle 11">
            <a:extLst>
              <a:ext uri="{FF2B5EF4-FFF2-40B4-BE49-F238E27FC236}">
                <a16:creationId xmlns:a16="http://schemas.microsoft.com/office/drawing/2014/main" id="{5788C102-74C7-47A5-8D7B-DF92E2F489E0}"/>
              </a:ext>
            </a:extLst>
          </p:cNvPr>
          <p:cNvSpPr/>
          <p:nvPr/>
        </p:nvSpPr>
        <p:spPr>
          <a:xfrm>
            <a:off x="6081154" y="3297677"/>
            <a:ext cx="1948774" cy="294748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37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is unsupervised learning?</a:t>
            </a:r>
          </a:p>
        </p:txBody>
      </p:sp>
      <p:sp>
        <p:nvSpPr>
          <p:cNvPr id="3" name="Content Placeholder 2">
            <a:extLst>
              <a:ext uri="{FF2B5EF4-FFF2-40B4-BE49-F238E27FC236}">
                <a16:creationId xmlns:a16="http://schemas.microsoft.com/office/drawing/2014/main" id="{88A7C77B-5E6D-434B-8528-AC8FA481E0D7}"/>
              </a:ext>
            </a:extLst>
          </p:cNvPr>
          <p:cNvSpPr>
            <a:spLocks noGrp="1"/>
          </p:cNvSpPr>
          <p:nvPr>
            <p:ph idx="1"/>
          </p:nvPr>
        </p:nvSpPr>
        <p:spPr/>
        <p:txBody>
          <a:bodyPr>
            <a:normAutofit/>
          </a:bodyPr>
          <a:lstStyle/>
          <a:p>
            <a:r>
              <a:rPr lang="en-US" dirty="0"/>
              <a:t>Definition: a type of machine learning that identifies patterns and structures in data </a:t>
            </a:r>
            <a:r>
              <a:rPr lang="en-US" i="1" u="sng" dirty="0"/>
              <a:t>without labelled outcomes</a:t>
            </a:r>
          </a:p>
          <a:p>
            <a:endParaRPr lang="en-US" dirty="0"/>
          </a:p>
          <a:p>
            <a:r>
              <a:rPr lang="en-US" dirty="0"/>
              <a:t>Key idea: the algorithm infers a function to describe hidden structures in data</a:t>
            </a:r>
          </a:p>
          <a:p>
            <a:endParaRPr lang="en-US" dirty="0"/>
          </a:p>
          <a:p>
            <a:r>
              <a:rPr lang="en-US" dirty="0"/>
              <a:t>Comparison with Supervised Learning:</a:t>
            </a:r>
          </a:p>
          <a:p>
            <a:pPr lvl="1"/>
            <a:r>
              <a:rPr lang="en-US" dirty="0"/>
              <a:t>Supervised Learning: </a:t>
            </a:r>
            <a:r>
              <a:rPr lang="en-US" dirty="0">
                <a:sym typeface="Wingdings" panose="05000000000000000000" pitchFamily="2" charset="2"/>
              </a:rPr>
              <a:t>Input  Output (labels provided)</a:t>
            </a:r>
          </a:p>
          <a:p>
            <a:pPr lvl="1"/>
            <a:r>
              <a:rPr lang="en-US" dirty="0">
                <a:sym typeface="Wingdings" panose="05000000000000000000" pitchFamily="2" charset="2"/>
              </a:rPr>
              <a:t>Unsupervised Learning: Input  Hidden Structure (no initial labels)</a:t>
            </a:r>
            <a:endParaRPr lang="en-US" dirty="0"/>
          </a:p>
        </p:txBody>
      </p:sp>
    </p:spTree>
    <p:extLst>
      <p:ext uri="{BB962C8B-B14F-4D97-AF65-F5344CB8AC3E}">
        <p14:creationId xmlns:p14="http://schemas.microsoft.com/office/powerpoint/2010/main" val="210898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FCE9-45F8-4D18-A532-941994D28581}"/>
              </a:ext>
            </a:extLst>
          </p:cNvPr>
          <p:cNvSpPr>
            <a:spLocks noGrp="1"/>
          </p:cNvSpPr>
          <p:nvPr>
            <p:ph type="title"/>
          </p:nvPr>
        </p:nvSpPr>
        <p:spPr/>
        <p:txBody>
          <a:bodyPr/>
          <a:lstStyle/>
          <a:p>
            <a:r>
              <a:rPr lang="en-US" dirty="0"/>
              <a:t>What are labels?</a:t>
            </a:r>
          </a:p>
        </p:txBody>
      </p:sp>
      <p:pic>
        <p:nvPicPr>
          <p:cNvPr id="6" name="Content Placeholder 5">
            <a:extLst>
              <a:ext uri="{FF2B5EF4-FFF2-40B4-BE49-F238E27FC236}">
                <a16:creationId xmlns:a16="http://schemas.microsoft.com/office/drawing/2014/main" id="{531B79CE-540B-4C62-AF85-6FFE73540175}"/>
              </a:ext>
            </a:extLst>
          </p:cNvPr>
          <p:cNvPicPr>
            <a:picLocks noGrp="1" noChangeAspect="1"/>
          </p:cNvPicPr>
          <p:nvPr>
            <p:ph idx="1"/>
          </p:nvPr>
        </p:nvPicPr>
        <p:blipFill>
          <a:blip r:embed="rId2"/>
          <a:stretch>
            <a:fillRect/>
          </a:stretch>
        </p:blipFill>
        <p:spPr>
          <a:xfrm>
            <a:off x="1410935" y="1791119"/>
            <a:ext cx="7955398" cy="4351338"/>
          </a:xfrm>
          <a:prstGeom prst="rect">
            <a:avLst/>
          </a:prstGeom>
        </p:spPr>
      </p:pic>
      <p:sp>
        <p:nvSpPr>
          <p:cNvPr id="7" name="Rectangle 6">
            <a:extLst>
              <a:ext uri="{FF2B5EF4-FFF2-40B4-BE49-F238E27FC236}">
                <a16:creationId xmlns:a16="http://schemas.microsoft.com/office/drawing/2014/main" id="{BC35ECD6-191F-4BF1-B46A-10D31777E85F}"/>
              </a:ext>
            </a:extLst>
          </p:cNvPr>
          <p:cNvSpPr/>
          <p:nvPr/>
        </p:nvSpPr>
        <p:spPr>
          <a:xfrm>
            <a:off x="7410091" y="1915064"/>
            <a:ext cx="1733909" cy="41061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3612EF2-2C15-455D-8191-ED85236D19AE}"/>
              </a:ext>
            </a:extLst>
          </p:cNvPr>
          <p:cNvGrpSpPr/>
          <p:nvPr/>
        </p:nvGrpSpPr>
        <p:grpSpPr>
          <a:xfrm>
            <a:off x="7410090" y="1883883"/>
            <a:ext cx="1733910" cy="4137355"/>
            <a:chOff x="7410090" y="1883883"/>
            <a:chExt cx="1733910" cy="4137355"/>
          </a:xfrm>
        </p:grpSpPr>
        <p:cxnSp>
          <p:nvCxnSpPr>
            <p:cNvPr id="9" name="Straight Connector 8">
              <a:extLst>
                <a:ext uri="{FF2B5EF4-FFF2-40B4-BE49-F238E27FC236}">
                  <a16:creationId xmlns:a16="http://schemas.microsoft.com/office/drawing/2014/main" id="{7441E312-634F-4346-A6E0-EA0A5BFDDD47}"/>
                </a:ext>
              </a:extLst>
            </p:cNvPr>
            <p:cNvCxnSpPr/>
            <p:nvPr/>
          </p:nvCxnSpPr>
          <p:spPr>
            <a:xfrm flipV="1">
              <a:off x="7410091" y="1915064"/>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B5A61BA-9811-4A6D-9D8B-ACD775399AB8}"/>
                </a:ext>
              </a:extLst>
            </p:cNvPr>
            <p:cNvCxnSpPr>
              <a:cxnSpLocks/>
            </p:cNvCxnSpPr>
            <p:nvPr/>
          </p:nvCxnSpPr>
          <p:spPr>
            <a:xfrm flipH="1" flipV="1">
              <a:off x="7410090" y="1883883"/>
              <a:ext cx="1733909" cy="41061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315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1ef86bd-c6e3-4ca8-a11c-06998ffa89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0A796232C0484D808CA4D0D6334480" ma:contentTypeVersion="16" ma:contentTypeDescription="Create a new document." ma:contentTypeScope="" ma:versionID="9161ea90fb4eed8910f9b7f822a4b407">
  <xsd:schema xmlns:xsd="http://www.w3.org/2001/XMLSchema" xmlns:xs="http://www.w3.org/2001/XMLSchema" xmlns:p="http://schemas.microsoft.com/office/2006/metadata/properties" xmlns:ns3="e1ef86bd-c6e3-4ca8-a11c-06998ffa89f2" xmlns:ns4="8e17ba42-e2e1-429d-a7af-34b3afe90424" targetNamespace="http://schemas.microsoft.com/office/2006/metadata/properties" ma:root="true" ma:fieldsID="6908a717ed02e18a678e8cf2c43bb886" ns3:_="" ns4:_="">
    <xsd:import namespace="e1ef86bd-c6e3-4ca8-a11c-06998ffa89f2"/>
    <xsd:import namespace="8e17ba42-e2e1-429d-a7af-34b3afe904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f86bd-c6e3-4ca8-a11c-06998ffa89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17ba42-e2e1-429d-a7af-34b3afe904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1302B-B398-4D9F-ABCF-E1613DCD305C}">
  <ds:schemaRefs>
    <ds:schemaRef ds:uri="http://purl.org/dc/terms/"/>
    <ds:schemaRef ds:uri="http://schemas.openxmlformats.org/package/2006/metadata/core-properties"/>
    <ds:schemaRef ds:uri="e1ef86bd-c6e3-4ca8-a11c-06998ffa89f2"/>
    <ds:schemaRef ds:uri="http://schemas.microsoft.com/office/2006/documentManagement/types"/>
    <ds:schemaRef ds:uri="http://schemas.microsoft.com/office/infopath/2007/PartnerControls"/>
    <ds:schemaRef ds:uri="http://purl.org/dc/elements/1.1/"/>
    <ds:schemaRef ds:uri="http://schemas.microsoft.com/office/2006/metadata/properties"/>
    <ds:schemaRef ds:uri="8e17ba42-e2e1-429d-a7af-34b3afe90424"/>
    <ds:schemaRef ds:uri="http://www.w3.org/XML/1998/namespace"/>
    <ds:schemaRef ds:uri="http://purl.org/dc/dcmitype/"/>
  </ds:schemaRefs>
</ds:datastoreItem>
</file>

<file path=customXml/itemProps2.xml><?xml version="1.0" encoding="utf-8"?>
<ds:datastoreItem xmlns:ds="http://schemas.openxmlformats.org/officeDocument/2006/customXml" ds:itemID="{04D97EBE-BD24-489F-B04F-E90D233ABFA8}">
  <ds:schemaRefs>
    <ds:schemaRef ds:uri="http://schemas.microsoft.com/sharepoint/v3/contenttype/forms"/>
  </ds:schemaRefs>
</ds:datastoreItem>
</file>

<file path=customXml/itemProps3.xml><?xml version="1.0" encoding="utf-8"?>
<ds:datastoreItem xmlns:ds="http://schemas.openxmlformats.org/officeDocument/2006/customXml" ds:itemID="{EA09C788-2366-439C-B475-B15148AEE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f86bd-c6e3-4ca8-a11c-06998ffa89f2"/>
    <ds:schemaRef ds:uri="8e17ba42-e2e1-429d-a7af-34b3afe904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7477</TotalTime>
  <Words>1579</Words>
  <Application>Microsoft Office PowerPoint</Application>
  <PresentationFormat>Widescreen</PresentationFormat>
  <Paragraphs>279</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Introduction to Unsupervised Learning  Understanding Patterns and Structures in Data</vt:lpstr>
      <vt:lpstr>Learning Objectives</vt:lpstr>
      <vt:lpstr>Review:</vt:lpstr>
      <vt:lpstr>Clone the following repo here…</vt:lpstr>
      <vt:lpstr>Activity #1 “Intro”:</vt:lpstr>
      <vt:lpstr>Activity (Discussion):</vt:lpstr>
      <vt:lpstr>Machine Learning</vt:lpstr>
      <vt:lpstr>What is unsupervised learning?</vt:lpstr>
      <vt:lpstr>What are labels?</vt:lpstr>
      <vt:lpstr>Key Applications</vt:lpstr>
      <vt:lpstr>Key Applications</vt:lpstr>
      <vt:lpstr>Types of Unsupervised Learning</vt:lpstr>
      <vt:lpstr>Dimensionality Reduction</vt:lpstr>
      <vt:lpstr>Goal of dimensionality reduction…</vt:lpstr>
      <vt:lpstr>Dimensionality Reduction</vt:lpstr>
      <vt:lpstr>Principle Component Analysis (PCA)</vt:lpstr>
      <vt:lpstr>t-SNE</vt:lpstr>
      <vt:lpstr>UMAP</vt:lpstr>
      <vt:lpstr>PaCMAP</vt:lpstr>
      <vt:lpstr>Activity #2 “Digits Data”</vt:lpstr>
      <vt:lpstr>BUT, the data structure is preserved differently…</vt:lpstr>
      <vt:lpstr>Benchmarks (MNIST)</vt:lpstr>
      <vt:lpstr>Benchmarks (Mammoth)</vt:lpstr>
      <vt:lpstr>Clustering</vt:lpstr>
      <vt:lpstr>K-Means</vt:lpstr>
      <vt:lpstr>K-Means</vt:lpstr>
      <vt:lpstr>K-Means</vt:lpstr>
      <vt:lpstr>Activity #3 “K-Means Demo”</vt:lpstr>
      <vt:lpstr>DBSCAN</vt:lpstr>
      <vt:lpstr>Centroid-based vs Density-based</vt:lpstr>
      <vt:lpstr>Hierarchical Clustering</vt:lpstr>
      <vt:lpstr>Clustering Examples</vt:lpstr>
      <vt:lpstr>Self-Organizing Maps (SOMs)</vt:lpstr>
      <vt:lpstr>SOMs</vt:lpstr>
      <vt:lpstr>Challenges in Unsupervised Learning</vt:lpstr>
      <vt:lpstr>Practical Application</vt:lpstr>
      <vt:lpstr>Pyrolysis Reactor</vt:lpstr>
      <vt:lpstr>Pyrolysis Reactor</vt:lpstr>
      <vt:lpstr>Pyrolysis Reactor</vt:lpstr>
      <vt:lpstr>Fastman-JMP</vt:lpstr>
      <vt:lpstr>Sensitivity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Unsupervised Learning  Understanding Patterns and Structures in Data</dc:title>
  <dc:creator>Kyle T Territo</dc:creator>
  <cp:lastModifiedBy>Kyle T Territo</cp:lastModifiedBy>
  <cp:revision>39</cp:revision>
  <dcterms:created xsi:type="dcterms:W3CDTF">2025-01-08T20:36:11Z</dcterms:created>
  <dcterms:modified xsi:type="dcterms:W3CDTF">2025-02-11T17:46:14Z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0x010100530A796232C0484D808CA4D0D6334480</vt:lpwstr>
  </property>
</Properties>
</file>